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75" r:id="rId3"/>
  </p:sldMasterIdLst>
  <p:notesMasterIdLst>
    <p:notesMasterId r:id="rId26"/>
  </p:notesMasterIdLst>
  <p:sldIdLst>
    <p:sldId id="289" r:id="rId4"/>
    <p:sldId id="257" r:id="rId5"/>
    <p:sldId id="342" r:id="rId6"/>
    <p:sldId id="372" r:id="rId7"/>
    <p:sldId id="271" r:id="rId8"/>
    <p:sldId id="343" r:id="rId9"/>
    <p:sldId id="361" r:id="rId10"/>
    <p:sldId id="344" r:id="rId11"/>
    <p:sldId id="364" r:id="rId12"/>
    <p:sldId id="365" r:id="rId13"/>
    <p:sldId id="357" r:id="rId14"/>
    <p:sldId id="358" r:id="rId15"/>
    <p:sldId id="356" r:id="rId16"/>
    <p:sldId id="362" r:id="rId17"/>
    <p:sldId id="338" r:id="rId18"/>
    <p:sldId id="366" r:id="rId19"/>
    <p:sldId id="367" r:id="rId20"/>
    <p:sldId id="368" r:id="rId21"/>
    <p:sldId id="370" r:id="rId22"/>
    <p:sldId id="330" r:id="rId23"/>
    <p:sldId id="333" r:id="rId24"/>
    <p:sldId id="335" r:id="rId25"/>
  </p:sldIdLst>
  <p:sldSz cx="9144000" cy="6858000" type="screen4x3"/>
  <p:notesSz cx="6858000" cy="9144000"/>
  <p:custDataLst>
    <p:tags r:id="rId27"/>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102" autoAdjust="0"/>
  </p:normalViewPr>
  <p:slideViewPr>
    <p:cSldViewPr>
      <p:cViewPr varScale="1">
        <p:scale>
          <a:sx n="57" d="100"/>
          <a:sy n="57" d="100"/>
        </p:scale>
        <p:origin x="180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825A7C6-6346-45B2-8BA7-0F4FB8FF6197}" type="slidenum">
              <a:rPr lang="fr-FR"/>
              <a:pPr/>
              <a:t>‹N°›</a:t>
            </a:fld>
            <a:endParaRPr lang="fr-FR"/>
          </a:p>
        </p:txBody>
      </p:sp>
    </p:spTree>
    <p:extLst>
      <p:ext uri="{BB962C8B-B14F-4D97-AF65-F5344CB8AC3E}">
        <p14:creationId xmlns:p14="http://schemas.microsoft.com/office/powerpoint/2010/main" val="27272340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a:ln/>
        </p:spPr>
      </p:sp>
      <p:sp>
        <p:nvSpPr>
          <p:cNvPr id="163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fr-FR" altLang="fr-FR" dirty="0" smtClean="0">
                <a:latin typeface="Calibri" pitchFamily="34" charset="0"/>
                <a:ea typeface="ＭＳ Ｐゴシック" pitchFamily="34" charset="-128"/>
              </a:rPr>
              <a:t>Merci Monsieur le président de</a:t>
            </a:r>
            <a:r>
              <a:rPr lang="fr-FR" altLang="fr-FR" baseline="0" dirty="0" smtClean="0">
                <a:latin typeface="Calibri" pitchFamily="34" charset="0"/>
                <a:ea typeface="ＭＳ Ｐゴシック" pitchFamily="34" charset="-128"/>
              </a:rPr>
              <a:t> session</a:t>
            </a:r>
            <a:r>
              <a:rPr lang="fr-FR" altLang="fr-FR" dirty="0" smtClean="0">
                <a:latin typeface="Calibri" pitchFamily="34" charset="0"/>
                <a:ea typeface="ＭＳ Ｐゴシック" pitchFamily="34" charset="-128"/>
              </a:rPr>
              <a:t>. </a:t>
            </a:r>
          </a:p>
          <a:p>
            <a:pPr defTabSz="914400"/>
            <a:r>
              <a:rPr lang="fr-FR" altLang="fr-FR" dirty="0" smtClean="0">
                <a:latin typeface="Calibri" pitchFamily="34" charset="0"/>
                <a:ea typeface="ＭＳ Ｐゴシック" pitchFamily="34" charset="-128"/>
              </a:rPr>
              <a:t>Monsieur le président ,  chers maîtres, chers collègues  Bonjour.</a:t>
            </a:r>
          </a:p>
          <a:p>
            <a:pPr defTabSz="914400"/>
            <a:r>
              <a:rPr lang="fr-FR" altLang="fr-FR" dirty="0" smtClean="0">
                <a:latin typeface="Calibri" pitchFamily="34" charset="0"/>
                <a:ea typeface="ＭＳ Ｐゴシック" pitchFamily="34" charset="-128"/>
              </a:rPr>
              <a:t>Nous avons  l’honneur  de vous présenter ce jour la synthèse de notre travail intitulé: </a:t>
            </a:r>
            <a:br>
              <a:rPr lang="fr-FR" altLang="fr-FR" dirty="0" smtClean="0">
                <a:latin typeface="Calibri" pitchFamily="34" charset="0"/>
                <a:ea typeface="ＭＳ Ｐゴシック" pitchFamily="34" charset="-128"/>
              </a:rPr>
            </a:br>
            <a:endParaRPr lang="fr-FR" altLang="fr-FR" dirty="0" smtClean="0">
              <a:latin typeface="Calibri" pitchFamily="34" charset="0"/>
              <a:ea typeface="ＭＳ Ｐゴシック" pitchFamily="34" charset="-128"/>
            </a:endParaRPr>
          </a:p>
          <a:p>
            <a:endParaRPr lang="fr-FR" altLang="fr-FR" dirty="0" smtClean="0">
              <a:latin typeface="Arial" panose="020B0604020202020204" pitchFamily="34" charset="0"/>
            </a:endParaRPr>
          </a:p>
        </p:txBody>
      </p:sp>
      <p:sp>
        <p:nvSpPr>
          <p:cNvPr id="1638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8030A5-8908-4E9F-A744-BC15082EE922}" type="slidenum">
              <a:rPr lang="fr-FR" altLang="fr-FR" smtClean="0">
                <a:solidFill>
                  <a:srgbClr val="000000"/>
                </a:solidFill>
              </a:rPr>
              <a:pPr/>
              <a:t>1</a:t>
            </a:fld>
            <a:endParaRPr lang="fr-FR" altLang="fr-FR" smtClean="0">
              <a:solidFill>
                <a:srgbClr val="000000"/>
              </a:solidFill>
            </a:endParaRPr>
          </a:p>
        </p:txBody>
      </p:sp>
    </p:spTree>
    <p:extLst>
      <p:ext uri="{BB962C8B-B14F-4D97-AF65-F5344CB8AC3E}">
        <p14:creationId xmlns:p14="http://schemas.microsoft.com/office/powerpoint/2010/main" val="2356284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Arial Narrow" panose="020B0606020202030204" pitchFamily="34" charset="0"/>
                <a:ea typeface="Verdana" panose="020B0604030504040204" pitchFamily="34" charset="0"/>
                <a:cs typeface="Times New Roman" pitchFamily="18" charset="0"/>
              </a:rPr>
              <a:t>puis une échographie couplée à la mesure de l’IPSC pour évaluer la structure et l’hémodynamique artérielles</a:t>
            </a:r>
            <a:endParaRPr kumimoji="0" lang="fr-FR" sz="2400" b="0" i="0" u="none" strike="noStrike" kern="1200" cap="none" spc="0" normalizeH="0" baseline="0" noProof="0" dirty="0">
              <a:ln>
                <a:noFill/>
              </a:ln>
              <a:solidFill>
                <a:prstClr val="black"/>
              </a:solidFill>
              <a:effectLst/>
              <a:uLnTx/>
              <a:uFillTx/>
              <a:latin typeface="Arial Narrow" panose="020B0606020202030204" pitchFamily="34" charset="0"/>
              <a:ea typeface="Verdana" panose="020B0604030504040204" pitchFamily="34"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25A7C6-6346-45B2-8BA7-0F4FB8FF6197}" type="slidenum">
              <a:rPr kumimoji="0" lang="fr-FR"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9936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normAutofit/>
          </a:bodyPr>
          <a:lstStyle/>
          <a:p>
            <a:r>
              <a:rPr lang="fr-FR" sz="2400" dirty="0">
                <a:latin typeface="Arial Narrow" pitchFamily="34" charset="0"/>
              </a:rPr>
              <a:t>Le test de 6 minutes </a:t>
            </a:r>
            <a:r>
              <a:rPr lang="fr-FR" sz="2400" dirty="0" smtClean="0">
                <a:latin typeface="Arial Narrow" pitchFamily="34" charset="0"/>
              </a:rPr>
              <a:t>a consisté </a:t>
            </a:r>
            <a:r>
              <a:rPr lang="fr-FR" sz="2400" dirty="0">
                <a:latin typeface="Arial Narrow" pitchFamily="34" charset="0"/>
              </a:rPr>
              <a:t>à évaluer la distance de marche sur un terrain plat sur une durée de 6 </a:t>
            </a:r>
            <a:r>
              <a:rPr lang="fr-FR" sz="2400" dirty="0" smtClean="0">
                <a:latin typeface="Arial Narrow" pitchFamily="34" charset="0"/>
              </a:rPr>
              <a:t>minutes,</a:t>
            </a:r>
            <a:r>
              <a:rPr lang="fr-FR" sz="2400" baseline="0" dirty="0" smtClean="0">
                <a:latin typeface="Arial Narrow" pitchFamily="34" charset="0"/>
              </a:rPr>
              <a:t> </a:t>
            </a:r>
            <a:r>
              <a:rPr lang="fr-FR" sz="2400" dirty="0" smtClean="0">
                <a:latin typeface="Arial Narrow" pitchFamily="34" charset="0"/>
              </a:rPr>
              <a:t>réalisé avec </a:t>
            </a:r>
            <a:r>
              <a:rPr lang="fr-FR" sz="2400" dirty="0">
                <a:latin typeface="Arial Narrow" pitchFamily="34" charset="0"/>
              </a:rPr>
              <a:t>un chronomètre et des balises </a:t>
            </a:r>
            <a:r>
              <a:rPr lang="fr-FR" sz="2400" dirty="0" smtClean="0">
                <a:latin typeface="Arial Narrow" pitchFamily="34" charset="0"/>
              </a:rPr>
              <a:t>placées </a:t>
            </a:r>
            <a:r>
              <a:rPr lang="fr-FR" sz="2400" dirty="0">
                <a:latin typeface="Arial Narrow" pitchFamily="34" charset="0"/>
              </a:rPr>
              <a:t>tous les 3 mètres dans un couloir d’au moins 30 mètres</a:t>
            </a:r>
          </a:p>
        </p:txBody>
      </p:sp>
      <p:sp>
        <p:nvSpPr>
          <p:cNvPr id="97284" name="Espace réservé du numéro de diapositive 3"/>
          <p:cNvSpPr>
            <a:spLocks noGrp="1"/>
          </p:cNvSpPr>
          <p:nvPr>
            <p:ph type="sldNum" sz="quarter" idx="5"/>
          </p:nvPr>
        </p:nvSpPr>
        <p:spPr bwMode="auto">
          <a:noFill/>
          <a:ln>
            <a:miter lim="800000"/>
            <a:headEnd/>
            <a:tailEnd/>
          </a:ln>
        </p:spPr>
        <p:txBody>
          <a:bodyPr/>
          <a:lstStyle/>
          <a:p>
            <a:fld id="{9692D38E-336E-43BB-B346-5F5A78CF5F97}" type="slidenum">
              <a:rPr lang="fr-FR" smtClean="0"/>
              <a:pPr/>
              <a:t>11</a:t>
            </a:fld>
            <a:endParaRPr lang="fr-FR"/>
          </a:p>
        </p:txBody>
      </p:sp>
    </p:spTree>
    <p:extLst>
      <p:ext uri="{BB962C8B-B14F-4D97-AF65-F5344CB8AC3E}">
        <p14:creationId xmlns:p14="http://schemas.microsoft.com/office/powerpoint/2010/main" val="3607887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a:t>
            </a:r>
            <a:r>
              <a:rPr lang="fr-FR" baseline="0" dirty="0" smtClean="0"/>
              <a:t> fréquence cardiaque a été prise au repos avant le test de marche de 6 minutes et à l’arrêt de la marche et 1 minute après le test de marche grâce à un</a:t>
            </a:r>
            <a:r>
              <a:rPr lang="fr-FR" dirty="0" smtClean="0"/>
              <a:t> cardiofréquencemètre installé</a:t>
            </a:r>
            <a:r>
              <a:rPr lang="fr-FR" baseline="0" dirty="0" smtClean="0"/>
              <a:t> au poignet des patients</a:t>
            </a:r>
            <a:endParaRPr lang="en-US" dirty="0"/>
          </a:p>
        </p:txBody>
      </p:sp>
      <p:sp>
        <p:nvSpPr>
          <p:cNvPr id="4" name="Espace réservé du numéro de diapositive 3"/>
          <p:cNvSpPr>
            <a:spLocks noGrp="1"/>
          </p:cNvSpPr>
          <p:nvPr>
            <p:ph type="sldNum" sz="quarter" idx="10"/>
          </p:nvPr>
        </p:nvSpPr>
        <p:spPr/>
        <p:txBody>
          <a:bodyPr/>
          <a:lstStyle/>
          <a:p>
            <a:fld id="{A825A7C6-6346-45B2-8BA7-0F4FB8FF6197}" type="slidenum">
              <a:rPr lang="fr-FR" smtClean="0"/>
              <a:pPr/>
              <a:t>12</a:t>
            </a:fld>
            <a:endParaRPr lang="fr-FR"/>
          </a:p>
        </p:txBody>
      </p:sp>
    </p:spTree>
    <p:extLst>
      <p:ext uri="{BB962C8B-B14F-4D97-AF65-F5344CB8AC3E}">
        <p14:creationId xmlns:p14="http://schemas.microsoft.com/office/powerpoint/2010/main" val="123499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1440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fr-FR" sz="2400" b="0" i="0" u="none" strike="noStrike" kern="0" cap="none" spc="0" normalizeH="0" baseline="0" noProof="0" dirty="0" smtClean="0">
                <a:ln>
                  <a:noFill/>
                </a:ln>
                <a:solidFill>
                  <a:srgbClr val="000000"/>
                </a:solidFill>
                <a:effectLst/>
                <a:uLnTx/>
                <a:uFillTx/>
                <a:latin typeface="Arial"/>
                <a:ea typeface="ＭＳ Ｐゴシック"/>
                <a:cs typeface="Times New Roman" panose="02020603050405020304" pitchFamily="18" charset="0"/>
              </a:rPr>
              <a:t>La variation de la fréquence cardiaque (Delta FC) a été calculée comme la différence entre la fréquence cardiaque en fin d'exercice et la FC au repos. </a:t>
            </a:r>
          </a:p>
          <a:p>
            <a:pPr marL="91440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fr-FR" sz="2400" b="0" i="0" u="none" strike="noStrike" kern="0" cap="none" spc="0" normalizeH="0" baseline="0" noProof="0" dirty="0" smtClean="0">
                <a:ln>
                  <a:noFill/>
                </a:ln>
                <a:solidFill>
                  <a:srgbClr val="000000"/>
                </a:solidFill>
                <a:effectLst/>
                <a:uLnTx/>
                <a:uFillTx/>
                <a:latin typeface="Arial"/>
                <a:ea typeface="ＭＳ Ｐゴシック"/>
                <a:cs typeface="Times New Roman" panose="02020603050405020304" pitchFamily="18" charset="0"/>
              </a:rPr>
              <a:t>Pour le calcul de la VARIATION de la FC DE RECUPERATION 1, la fréquence cardiaque à 1 min après l'exercice a été soustraite de la FC de fin d'exercice.</a:t>
            </a:r>
            <a:r>
              <a:rPr kumimoji="0" lang="fr-FR" sz="2800" b="0" i="0" u="none" strike="noStrike" kern="1200" cap="none" spc="0" normalizeH="0" baseline="0" noProof="0" dirty="0" smtClean="0">
                <a:ln>
                  <a:noFill/>
                </a:ln>
                <a:solidFill>
                  <a:srgbClr val="000000"/>
                </a:solidFill>
                <a:effectLst/>
                <a:uLnTx/>
                <a:uFillTx/>
                <a:latin typeface="Arial"/>
                <a:cs typeface="Arial"/>
              </a:rPr>
              <a:t/>
            </a:r>
            <a:br>
              <a:rPr kumimoji="0" lang="fr-FR" sz="2800" b="0" i="0" u="none" strike="noStrike" kern="1200" cap="none" spc="0" normalizeH="0" baseline="0" noProof="0" dirty="0" smtClean="0">
                <a:ln>
                  <a:noFill/>
                </a:ln>
                <a:solidFill>
                  <a:srgbClr val="000000"/>
                </a:solidFill>
                <a:effectLst/>
                <a:uLnTx/>
                <a:uFillTx/>
                <a:latin typeface="Arial"/>
                <a:cs typeface="Arial"/>
              </a:rPr>
            </a:br>
            <a:endParaRPr kumimoji="0" lang="fr-FR" altLang="fr-FR" sz="2400" b="0" i="0" u="none" strike="noStrike" kern="0" cap="none" spc="0" normalizeH="0" baseline="0" noProof="0" dirty="0" smtClean="0">
              <a:ln>
                <a:noFill/>
              </a:ln>
              <a:solidFill>
                <a:srgbClr val="000000"/>
              </a:solidFill>
              <a:effectLst/>
              <a:uLnTx/>
              <a:uFillTx/>
              <a:latin typeface="Arial"/>
              <a:cs typeface="Arial"/>
            </a:endParaRPr>
          </a:p>
          <a:p>
            <a:pPr marL="457200" lvl="1" indent="0">
              <a:lnSpc>
                <a:spcPct val="150000"/>
              </a:lnSpc>
              <a:buFont typeface="Wingdings" panose="05000000000000000000" pitchFamily="2" charset="2"/>
              <a:buNone/>
            </a:pPr>
            <a:endParaRPr lang="fr-FR" sz="2000" dirty="0" smtClean="0">
              <a:solidFill>
                <a:srgbClr val="000000"/>
              </a:solidFill>
              <a:ea typeface="ＭＳ Ｐゴシック"/>
              <a:cs typeface="Times New Roman" panose="02020603050405020304" pitchFamily="18" charset="0"/>
            </a:endParaRP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DDCE15-8215-4DDD-874F-0DC02088EC24}" type="slidenum">
              <a:rPr lang="fr-FR" altLang="fr-FR" smtClean="0"/>
              <a:pPr/>
              <a:t>13</a:t>
            </a:fld>
            <a:endParaRPr lang="fr-FR" altLang="fr-FR" smtClean="0"/>
          </a:p>
        </p:txBody>
      </p:sp>
    </p:spTree>
    <p:extLst>
      <p:ext uri="{BB962C8B-B14F-4D97-AF65-F5344CB8AC3E}">
        <p14:creationId xmlns:p14="http://schemas.microsoft.com/office/powerpoint/2010/main" val="10293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a:lnSpc>
                <a:spcPct val="150000"/>
              </a:lnSpc>
              <a:buFont typeface="Wingdings" panose="05000000000000000000" pitchFamily="2" charset="2"/>
              <a:buNone/>
            </a:pPr>
            <a:r>
              <a:rPr lang="fr-FR" sz="2000" dirty="0" smtClean="0">
                <a:solidFill>
                  <a:srgbClr val="000000"/>
                </a:solidFill>
                <a:ea typeface="ＭＳ Ｐゴシック"/>
                <a:cs typeface="Times New Roman" panose="02020603050405020304" pitchFamily="18" charset="0"/>
              </a:rPr>
              <a:t>Les donnée ont été saisies et analysées </a:t>
            </a:r>
            <a:r>
              <a:rPr lang="fr-FR" sz="2000" baseline="0" dirty="0" smtClean="0">
                <a:solidFill>
                  <a:srgbClr val="000000"/>
                </a:solidFill>
                <a:ea typeface="ＭＳ Ｐゴシック"/>
                <a:cs typeface="Times New Roman" panose="02020603050405020304" pitchFamily="18" charset="0"/>
              </a:rPr>
              <a:t> dans </a:t>
            </a:r>
            <a:r>
              <a:rPr lang="fr-FR" sz="2000" dirty="0" smtClean="0">
                <a:solidFill>
                  <a:srgbClr val="000000"/>
                </a:solidFill>
                <a:ea typeface="ＭＳ Ｐゴシック"/>
                <a:cs typeface="Times New Roman" panose="02020603050405020304" pitchFamily="18" charset="0"/>
              </a:rPr>
              <a:t>EPI data </a:t>
            </a: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DDCE15-8215-4DDD-874F-0DC02088EC24}" type="slidenum">
              <a:rPr lang="fr-FR" altLang="fr-FR" smtClean="0"/>
              <a:pPr/>
              <a:t>14</a:t>
            </a:fld>
            <a:endParaRPr lang="fr-FR" altLang="fr-FR" smtClean="0"/>
          </a:p>
        </p:txBody>
      </p:sp>
    </p:spTree>
    <p:extLst>
      <p:ext uri="{BB962C8B-B14F-4D97-AF65-F5344CB8AC3E}">
        <p14:creationId xmlns:p14="http://schemas.microsoft.com/office/powerpoint/2010/main" val="471592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Monsieur le président de session,  honorables maîtres, chers collègues A quels résultats sommes-nous parvenus?   </a:t>
            </a:r>
          </a:p>
          <a:p>
            <a:r>
              <a:rPr lang="fr-FR" dirty="0" smtClean="0"/>
              <a:t>     Nous avons inclus au total 98 patients, avec une prédominance féminine . L’âge moyen de nos patients était de 54 ans.                                                                      </a:t>
            </a:r>
          </a:p>
          <a:p>
            <a:endParaRPr lang="fr-FR" dirty="0" smtClean="0"/>
          </a:p>
        </p:txBody>
      </p:sp>
      <p:sp>
        <p:nvSpPr>
          <p:cNvPr id="4" name="Espace réservé du numéro de diapositive 3"/>
          <p:cNvSpPr>
            <a:spLocks noGrp="1"/>
          </p:cNvSpPr>
          <p:nvPr>
            <p:ph type="sldNum" sz="quarter" idx="10"/>
          </p:nvPr>
        </p:nvSpPr>
        <p:spPr/>
        <p:txBody>
          <a:bodyPr/>
          <a:lstStyle/>
          <a:p>
            <a:fld id="{A825A7C6-6346-45B2-8BA7-0F4FB8FF6197}" type="slidenum">
              <a:rPr lang="fr-FR" smtClean="0"/>
              <a:pPr/>
              <a:t>15</a:t>
            </a:fld>
            <a:endParaRPr lang="fr-FR"/>
          </a:p>
        </p:txBody>
      </p:sp>
    </p:spTree>
    <p:extLst>
      <p:ext uri="{BB962C8B-B14F-4D97-AF65-F5344CB8AC3E}">
        <p14:creationId xmlns:p14="http://schemas.microsoft.com/office/powerpoint/2010/main" val="3346037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smtClean="0">
                <a:effectLst/>
                <a:latin typeface="Arial" panose="020B0604020202020204" pitchFamily="34" charset="0"/>
                <a:ea typeface="Calibri" panose="020F0502020204030204" pitchFamily="34" charset="0"/>
              </a:rPr>
              <a:t>Les p</a:t>
            </a:r>
            <a:r>
              <a:rPr lang="fr-FR" sz="1200" dirty="0" smtClean="0">
                <a:effectLst/>
                <a:latin typeface="Arial" panose="020B0604020202020204" pitchFamily="34" charset="0"/>
                <a:ea typeface="Calibri" panose="020F0502020204030204" pitchFamily="34" charset="0"/>
              </a:rPr>
              <a:t>atients avaient au moins deux FDR associés connus</a:t>
            </a:r>
            <a:r>
              <a:rPr lang="fr-FR" sz="1600" baseline="0" dirty="0" smtClean="0">
                <a:effectLst/>
                <a:latin typeface="Verdana" panose="020B0604030504040204" pitchFamily="34" charset="0"/>
                <a:ea typeface="Verdana" panose="020B0604030504040204" pitchFamily="34" charset="0"/>
                <a:cs typeface="Times New Roman" panose="02020603050405020304" pitchFamily="18" charset="0"/>
              </a:rPr>
              <a:t> </a:t>
            </a:r>
            <a:r>
              <a:rPr lang="fr-FR" sz="1200" dirty="0" smtClean="0">
                <a:effectLst/>
                <a:latin typeface="Arial Narrow" panose="020B0606020202030204" pitchFamily="34" charset="0"/>
                <a:ea typeface="Calibri" panose="020F0502020204030204" pitchFamily="34" charset="0"/>
              </a:rPr>
              <a:t>Dont </a:t>
            </a:r>
            <a:endParaRPr lang="fr-FR" dirty="0" smtClean="0"/>
          </a:p>
        </p:txBody>
      </p:sp>
      <p:sp>
        <p:nvSpPr>
          <p:cNvPr id="4" name="Espace réservé du numéro de diapositive 3"/>
          <p:cNvSpPr>
            <a:spLocks noGrp="1"/>
          </p:cNvSpPr>
          <p:nvPr>
            <p:ph type="sldNum" sz="quarter" idx="10"/>
          </p:nvPr>
        </p:nvSpPr>
        <p:spPr/>
        <p:txBody>
          <a:bodyPr/>
          <a:lstStyle/>
          <a:p>
            <a:fld id="{A825A7C6-6346-45B2-8BA7-0F4FB8FF6197}" type="slidenum">
              <a:rPr lang="fr-FR" smtClean="0"/>
              <a:pPr/>
              <a:t>16</a:t>
            </a:fld>
            <a:endParaRPr lang="fr-FR"/>
          </a:p>
        </p:txBody>
      </p:sp>
    </p:spTree>
    <p:extLst>
      <p:ext uri="{BB962C8B-B14F-4D97-AF65-F5344CB8AC3E}">
        <p14:creationId xmlns:p14="http://schemas.microsoft.com/office/powerpoint/2010/main" val="3756234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A825A7C6-6346-45B2-8BA7-0F4FB8FF6197}" type="slidenum">
              <a:rPr lang="fr-FR" smtClean="0"/>
              <a:pPr/>
              <a:t>17</a:t>
            </a:fld>
            <a:endParaRPr lang="fr-FR"/>
          </a:p>
        </p:txBody>
      </p:sp>
    </p:spTree>
    <p:extLst>
      <p:ext uri="{BB962C8B-B14F-4D97-AF65-F5344CB8AC3E}">
        <p14:creationId xmlns:p14="http://schemas.microsoft.com/office/powerpoint/2010/main" val="999225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sz="2400" baseline="0" dirty="0" smtClean="0">
                <a:latin typeface="Arial Narrow" panose="020B0606020202030204" pitchFamily="34" charset="0"/>
              </a:rPr>
              <a:t>Nous avons classé en 4 groupes les patients selon l’importance de l’ischémie à l’aide de la classification de Fontaine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sz="2400" baseline="0" dirty="0" smtClean="0">
                <a:latin typeface="Arial Narrow" panose="020B0606020202030204" pitchFamily="34" charset="0"/>
              </a:rPr>
              <a:t>plus d’un quart des patients avaient une ischémie d’effort avec une claudication modérée et plus d’un tiers des patients une ischémie avec une claudication sévère</a:t>
            </a:r>
            <a:endParaRPr lang="fr-FR" altLang="fr-FR" sz="2400" baseline="0" dirty="0">
              <a:latin typeface="Arial Narrow" panose="020B0606020202030204" pitchFamily="34" charset="0"/>
            </a:endParaRPr>
          </a:p>
        </p:txBody>
      </p:sp>
      <p:sp>
        <p:nvSpPr>
          <p:cNvPr id="76804" name="Espace réservé du numéro de diapositive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4C1D2D-0AB9-430C-AB72-517814B2351F}" type="slidenum">
              <a:rPr kumimoji="0" lang="fr-FR" altLang="fr-FR"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altLang="fr-FR"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08857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rPr>
              <a:t>Groupe 1: </a:t>
            </a:r>
            <a:r>
              <a:rPr lang="en-US" sz="1200" dirty="0" err="1" smtClean="0">
                <a:effectLst/>
              </a:rPr>
              <a:t>Lésions</a:t>
            </a:r>
            <a:r>
              <a:rPr lang="en-US" sz="1200" dirty="0" smtClean="0">
                <a:effectLst/>
              </a:rPr>
              <a:t> </a:t>
            </a:r>
            <a:r>
              <a:rPr lang="en-US" sz="1200" dirty="0" err="1" smtClean="0">
                <a:effectLst/>
              </a:rPr>
              <a:t>athéromateuses</a:t>
            </a:r>
            <a:r>
              <a:rPr lang="en-US" sz="1200" dirty="0" smtClean="0">
                <a:effectLst/>
              </a:rPr>
              <a:t> </a:t>
            </a:r>
            <a:r>
              <a:rPr lang="en-US" sz="1200" dirty="0" err="1" smtClean="0">
                <a:effectLst/>
              </a:rPr>
              <a:t>asymptomatiques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smtClean="0">
                <a:effectLst/>
              </a:rPr>
              <a:t>Le Groupe 2 : avec une Ischémie d’effort</a:t>
            </a:r>
            <a:r>
              <a:rPr lang="fr-FR" sz="1200" baseline="0" dirty="0" smtClean="0">
                <a:effectLst/>
              </a:rPr>
              <a:t> et une</a:t>
            </a:r>
            <a:r>
              <a:rPr lang="fr-FR" sz="1200" dirty="0" smtClean="0">
                <a:effectLst/>
              </a:rPr>
              <a:t> claudication intermittente faible avait une variation de FCR1 de 19+-8</a:t>
            </a:r>
            <a:r>
              <a:rPr lang="fr-FR" sz="1200" baseline="0" dirty="0" smtClean="0">
                <a:effectLst/>
              </a:rPr>
              <a:t> </a:t>
            </a:r>
            <a:r>
              <a:rPr lang="fr-FR" sz="1200" baseline="0" dirty="0" err="1" smtClean="0">
                <a:effectLst/>
              </a:rPr>
              <a:t>bpm</a:t>
            </a:r>
            <a:r>
              <a:rPr lang="fr-FR" sz="1200" baseline="0" dirty="0" smtClean="0">
                <a:effectLst/>
              </a:rPr>
              <a:t> et une distance de marche de 333+-87 m</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smtClean="0">
                <a:effectLst/>
              </a:rPr>
              <a:t>Contre 11+-8 </a:t>
            </a:r>
            <a:r>
              <a:rPr lang="fr-FR" sz="1200" dirty="0" err="1" smtClean="0">
                <a:effectLst/>
              </a:rPr>
              <a:t>bpm</a:t>
            </a:r>
            <a:r>
              <a:rPr lang="fr-FR" sz="1200" dirty="0" smtClean="0">
                <a:effectLst/>
              </a:rPr>
              <a:t> et 224+-115 mètres</a:t>
            </a:r>
            <a:r>
              <a:rPr lang="fr-FR" sz="1200" baseline="0" dirty="0" smtClean="0">
                <a:effectLst/>
              </a:rPr>
              <a:t> </a:t>
            </a:r>
            <a:r>
              <a:rPr lang="fr-FR" sz="1200" dirty="0" smtClean="0">
                <a:effectLst/>
              </a:rPr>
              <a:t>pour le Groupe 4 présentant</a:t>
            </a:r>
            <a:r>
              <a:rPr lang="fr-FR" sz="1200" baseline="0" dirty="0" smtClean="0">
                <a:effectLst/>
              </a:rPr>
              <a:t> une</a:t>
            </a:r>
            <a:r>
              <a:rPr lang="fr-FR" sz="1200" dirty="0" smtClean="0">
                <a:effectLst/>
              </a:rPr>
              <a:t> Ischémie d’effort</a:t>
            </a:r>
            <a:r>
              <a:rPr lang="fr-FR" sz="1200" baseline="0" dirty="0" smtClean="0">
                <a:effectLst/>
              </a:rPr>
              <a:t> et une</a:t>
            </a:r>
            <a:r>
              <a:rPr lang="fr-FR" sz="1200" dirty="0" smtClean="0">
                <a:effectLst/>
              </a:rPr>
              <a:t> claudication intermittente sévère avec une différence statistiquement significative</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0BD4CE-78A5-47B8-A008-538FD95A47A0}"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44259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defTabSz="914400" eaLnBrk="1" hangingPunct="1">
              <a:spcBef>
                <a:spcPct val="0"/>
              </a:spcBef>
            </a:pPr>
            <a:r>
              <a:rPr lang="fr-FR" altLang="fr-FR" sz="1800" dirty="0" smtClean="0">
                <a:latin typeface="Calibri" pitchFamily="34" charset="0"/>
                <a:ea typeface="ＭＳ Ｐゴシック" pitchFamily="34" charset="-128"/>
              </a:rPr>
              <a:t>Pour ce faire, nous allons adopter le plan suivant…</a:t>
            </a:r>
          </a:p>
          <a:p>
            <a:pPr lvl="1" defTabSz="914400" eaLnBrk="1" hangingPunct="1">
              <a:spcBef>
                <a:spcPct val="0"/>
              </a:spcBef>
            </a:pPr>
            <a:r>
              <a:rPr lang="en-US" altLang="fr-FR" sz="1800" dirty="0" smtClean="0">
                <a:latin typeface="Calibri" pitchFamily="34" charset="0"/>
                <a:ea typeface="ＭＳ Ｐゴシック" pitchFamily="34" charset="-128"/>
              </a:rPr>
              <a:t>Après </a:t>
            </a:r>
            <a:r>
              <a:rPr lang="en-US" altLang="fr-FR" sz="1800" dirty="0" err="1" smtClean="0">
                <a:latin typeface="Calibri" pitchFamily="34" charset="0"/>
                <a:ea typeface="ＭＳ Ｐゴシック" pitchFamily="34" charset="-128"/>
              </a:rPr>
              <a:t>une</a:t>
            </a:r>
            <a:r>
              <a:rPr lang="en-US" altLang="fr-FR" sz="1800" dirty="0" smtClean="0">
                <a:latin typeface="Calibri" pitchFamily="34" charset="0"/>
                <a:ea typeface="ＭＳ Ｐゴシック" pitchFamily="34" charset="-128"/>
              </a:rPr>
              <a:t> introduction qui </a:t>
            </a:r>
            <a:r>
              <a:rPr lang="en-US" altLang="fr-FR" sz="1800" dirty="0" err="1" smtClean="0">
                <a:latin typeface="Calibri" pitchFamily="34" charset="0"/>
                <a:ea typeface="ＭＳ Ｐゴシック" pitchFamily="34" charset="-128"/>
              </a:rPr>
              <a:t>déclinera</a:t>
            </a:r>
            <a:r>
              <a:rPr lang="en-US" altLang="fr-FR" sz="1800" dirty="0" smtClean="0">
                <a:latin typeface="Calibri" pitchFamily="34" charset="0"/>
                <a:ea typeface="ＭＳ Ｐゴシック" pitchFamily="34" charset="-128"/>
              </a:rPr>
              <a:t> la </a:t>
            </a:r>
            <a:r>
              <a:rPr lang="en-US" altLang="fr-FR" sz="1800" dirty="0" err="1" smtClean="0">
                <a:latin typeface="Calibri" pitchFamily="34" charset="0"/>
                <a:ea typeface="ＭＳ Ｐゴシック" pitchFamily="34" charset="-128"/>
              </a:rPr>
              <a:t>problématique</a:t>
            </a:r>
            <a:r>
              <a:rPr lang="en-US" altLang="fr-FR" sz="1800" dirty="0" smtClean="0">
                <a:latin typeface="Calibri" pitchFamily="34" charset="0"/>
                <a:ea typeface="ＭＳ Ｐゴシック" pitchFamily="34" charset="-128"/>
              </a:rPr>
              <a:t>, </a:t>
            </a:r>
          </a:p>
          <a:p>
            <a:pPr lvl="1" defTabSz="914400" eaLnBrk="1" hangingPunct="1">
              <a:spcBef>
                <a:spcPct val="0"/>
              </a:spcBef>
            </a:pPr>
            <a:r>
              <a:rPr lang="en-US" altLang="fr-FR" sz="1800" dirty="0" smtClean="0">
                <a:latin typeface="Calibri" pitchFamily="34" charset="0"/>
                <a:ea typeface="ＭＳ Ｐゴシック" pitchFamily="34" charset="-128"/>
              </a:rPr>
              <a:t>Nous </a:t>
            </a:r>
            <a:r>
              <a:rPr lang="en-US" altLang="fr-FR" sz="1800" dirty="0" err="1" smtClean="0">
                <a:latin typeface="Calibri" pitchFamily="34" charset="0"/>
                <a:ea typeface="ＭＳ Ｐゴシック" pitchFamily="34" charset="-128"/>
              </a:rPr>
              <a:t>présenterons</a:t>
            </a:r>
            <a:r>
              <a:rPr lang="en-US" altLang="fr-FR" sz="1800" dirty="0" smtClean="0">
                <a:latin typeface="Calibri" pitchFamily="34" charset="0"/>
                <a:ea typeface="ＭＳ Ｐゴシック" pitchFamily="34" charset="-128"/>
              </a:rPr>
              <a:t> les </a:t>
            </a:r>
            <a:r>
              <a:rPr lang="en-US" altLang="fr-FR" sz="1800" dirty="0" err="1" smtClean="0">
                <a:latin typeface="Calibri" pitchFamily="34" charset="0"/>
                <a:ea typeface="ＭＳ Ｐゴシック" pitchFamily="34" charset="-128"/>
              </a:rPr>
              <a:t>objectifs</a:t>
            </a:r>
            <a:r>
              <a:rPr lang="en-US" altLang="fr-FR" sz="1800" dirty="0" smtClean="0">
                <a:latin typeface="Calibri" pitchFamily="34" charset="0"/>
                <a:ea typeface="ＭＳ Ｐゴシック" pitchFamily="34" charset="-128"/>
              </a:rPr>
              <a:t> de </a:t>
            </a:r>
            <a:r>
              <a:rPr lang="en-US" altLang="fr-FR" sz="1800" dirty="0" err="1" smtClean="0">
                <a:latin typeface="Calibri" pitchFamily="34" charset="0"/>
                <a:ea typeface="ＭＳ Ｐゴシック" pitchFamily="34" charset="-128"/>
              </a:rPr>
              <a:t>notre</a:t>
            </a:r>
            <a:r>
              <a:rPr lang="en-US" altLang="fr-FR" sz="1800" dirty="0" smtClean="0">
                <a:latin typeface="Calibri" pitchFamily="34" charset="0"/>
                <a:ea typeface="ＭＳ Ｐゴシック" pitchFamily="34" charset="-128"/>
              </a:rPr>
              <a:t> </a:t>
            </a:r>
            <a:r>
              <a:rPr lang="en-US" altLang="fr-FR" sz="1800" dirty="0" err="1" smtClean="0">
                <a:latin typeface="Calibri" pitchFamily="34" charset="0"/>
                <a:ea typeface="ＭＳ Ｐゴシック" pitchFamily="34" charset="-128"/>
              </a:rPr>
              <a:t>étude</a:t>
            </a:r>
            <a:r>
              <a:rPr lang="en-US" altLang="fr-FR" sz="1800" dirty="0" smtClean="0">
                <a:latin typeface="Calibri" pitchFamily="34" charset="0"/>
                <a:ea typeface="ＭＳ Ｐゴシック" pitchFamily="34" charset="-128"/>
              </a:rPr>
              <a:t>. </a:t>
            </a:r>
          </a:p>
          <a:p>
            <a:pPr lvl="1" defTabSz="914400" eaLnBrk="1" hangingPunct="1">
              <a:spcBef>
                <a:spcPct val="0"/>
              </a:spcBef>
            </a:pPr>
            <a:r>
              <a:rPr lang="en-US" altLang="fr-FR" sz="1800" dirty="0" err="1" smtClean="0">
                <a:latin typeface="Calibri" pitchFamily="34" charset="0"/>
                <a:ea typeface="ＭＳ Ｐゴシック" pitchFamily="34" charset="-128"/>
              </a:rPr>
              <a:t>Ensuite</a:t>
            </a:r>
            <a:r>
              <a:rPr lang="en-US" altLang="fr-FR" sz="1800" dirty="0" smtClean="0">
                <a:latin typeface="Calibri" pitchFamily="34" charset="0"/>
                <a:ea typeface="ＭＳ Ｐゴシック" pitchFamily="34" charset="-128"/>
              </a:rPr>
              <a:t> </a:t>
            </a:r>
            <a:r>
              <a:rPr lang="en-US" altLang="fr-FR" sz="1800" dirty="0" err="1" smtClean="0">
                <a:latin typeface="Calibri" pitchFamily="34" charset="0"/>
                <a:ea typeface="ＭＳ Ｐゴシック" pitchFamily="34" charset="-128"/>
              </a:rPr>
              <a:t>suivra</a:t>
            </a:r>
            <a:r>
              <a:rPr lang="en-US" altLang="fr-FR" sz="1800" dirty="0" smtClean="0">
                <a:latin typeface="Calibri" pitchFamily="34" charset="0"/>
                <a:ea typeface="ＭＳ Ｐゴシック" pitchFamily="34" charset="-128"/>
              </a:rPr>
              <a:t> la </a:t>
            </a:r>
            <a:r>
              <a:rPr lang="en-US" altLang="fr-FR" sz="1800" dirty="0" err="1" smtClean="0">
                <a:latin typeface="Calibri" pitchFamily="34" charset="0"/>
                <a:ea typeface="ＭＳ Ｐゴシック" pitchFamily="34" charset="-128"/>
              </a:rPr>
              <a:t>méthodologie</a:t>
            </a:r>
            <a:r>
              <a:rPr lang="en-US" altLang="fr-FR" sz="1800" dirty="0" smtClean="0">
                <a:latin typeface="Calibri" pitchFamily="34" charset="0"/>
                <a:ea typeface="ＭＳ Ｐゴシック" pitchFamily="34" charset="-128"/>
              </a:rPr>
              <a:t>, </a:t>
            </a:r>
            <a:r>
              <a:rPr lang="en-US" altLang="fr-FR" sz="1800" dirty="0" err="1" smtClean="0">
                <a:latin typeface="Calibri" pitchFamily="34" charset="0"/>
                <a:ea typeface="ＭＳ Ｐゴシック" pitchFamily="34" charset="-128"/>
              </a:rPr>
              <a:t>puis</a:t>
            </a:r>
            <a:r>
              <a:rPr lang="en-US" altLang="fr-FR" sz="1800" dirty="0" smtClean="0">
                <a:latin typeface="Calibri" pitchFamily="34" charset="0"/>
                <a:ea typeface="ＭＳ Ｐゴシック" pitchFamily="34" charset="-128"/>
              </a:rPr>
              <a:t> nous </a:t>
            </a:r>
            <a:r>
              <a:rPr lang="en-US" altLang="fr-FR" sz="1800" dirty="0" err="1" smtClean="0">
                <a:latin typeface="Calibri" pitchFamily="34" charset="0"/>
                <a:ea typeface="ＭＳ Ｐゴシック" pitchFamily="34" charset="-128"/>
              </a:rPr>
              <a:t>vous</a:t>
            </a:r>
            <a:r>
              <a:rPr lang="en-US" altLang="fr-FR" sz="1800" dirty="0" smtClean="0">
                <a:latin typeface="Calibri" pitchFamily="34" charset="0"/>
                <a:ea typeface="ＭＳ Ｐゴシック" pitchFamily="34" charset="-128"/>
              </a:rPr>
              <a:t> </a:t>
            </a:r>
            <a:r>
              <a:rPr lang="en-US" altLang="fr-FR" sz="1800" dirty="0" err="1" smtClean="0">
                <a:latin typeface="Calibri" pitchFamily="34" charset="0"/>
                <a:ea typeface="ＭＳ Ｐゴシック" pitchFamily="34" charset="-128"/>
              </a:rPr>
              <a:t>exposerons</a:t>
            </a:r>
            <a:r>
              <a:rPr lang="en-US" altLang="fr-FR" sz="1800" dirty="0" smtClean="0">
                <a:latin typeface="Calibri" pitchFamily="34" charset="0"/>
                <a:ea typeface="ＭＳ Ｐゴシック" pitchFamily="34" charset="-128"/>
              </a:rPr>
              <a:t> </a:t>
            </a:r>
            <a:r>
              <a:rPr lang="en-US" altLang="fr-FR" sz="1800" dirty="0" err="1" smtClean="0">
                <a:latin typeface="Calibri" pitchFamily="34" charset="0"/>
                <a:ea typeface="ＭＳ Ｐゴシック" pitchFamily="34" charset="-128"/>
              </a:rPr>
              <a:t>nos</a:t>
            </a:r>
            <a:r>
              <a:rPr lang="en-US" altLang="fr-FR" sz="1800" dirty="0" smtClean="0">
                <a:latin typeface="Calibri" pitchFamily="34" charset="0"/>
                <a:ea typeface="ＭＳ Ｐゴシック" pitchFamily="34" charset="-128"/>
              </a:rPr>
              <a:t> </a:t>
            </a:r>
            <a:r>
              <a:rPr lang="en-US" altLang="fr-FR" sz="1800" dirty="0" err="1" smtClean="0">
                <a:latin typeface="Calibri" pitchFamily="34" charset="0"/>
                <a:ea typeface="ＭＳ Ｐゴシック" pitchFamily="34" charset="-128"/>
              </a:rPr>
              <a:t>principaux</a:t>
            </a:r>
            <a:r>
              <a:rPr lang="en-US" altLang="fr-FR" sz="1800" dirty="0" smtClean="0">
                <a:latin typeface="Calibri" pitchFamily="34" charset="0"/>
                <a:ea typeface="ＭＳ Ｐゴシック" pitchFamily="34" charset="-128"/>
              </a:rPr>
              <a:t> </a:t>
            </a:r>
            <a:r>
              <a:rPr lang="en-US" altLang="fr-FR" sz="1800" dirty="0" err="1" smtClean="0">
                <a:latin typeface="Calibri" pitchFamily="34" charset="0"/>
                <a:ea typeface="ＭＳ Ｐゴシック" pitchFamily="34" charset="-128"/>
              </a:rPr>
              <a:t>résultats</a:t>
            </a:r>
            <a:r>
              <a:rPr lang="en-US" altLang="fr-FR" sz="1800" dirty="0" smtClean="0">
                <a:latin typeface="Calibri" pitchFamily="34" charset="0"/>
                <a:ea typeface="ＭＳ Ｐゴシック" pitchFamily="34" charset="-128"/>
              </a:rPr>
              <a:t> </a:t>
            </a:r>
            <a:r>
              <a:rPr lang="en-US" altLang="fr-FR" sz="1800" dirty="0" err="1" smtClean="0">
                <a:latin typeface="Calibri" pitchFamily="34" charset="0"/>
                <a:ea typeface="ＭＳ Ｐゴシック" pitchFamily="34" charset="-128"/>
              </a:rPr>
              <a:t>suivis</a:t>
            </a:r>
            <a:r>
              <a:rPr lang="en-US" altLang="fr-FR" sz="1800" dirty="0" smtClean="0">
                <a:latin typeface="Calibri" pitchFamily="34" charset="0"/>
                <a:ea typeface="ＭＳ Ｐゴシック" pitchFamily="34" charset="-128"/>
              </a:rPr>
              <a:t> de la  discussion </a:t>
            </a:r>
          </a:p>
          <a:p>
            <a:pPr lvl="1" defTabSz="914400" eaLnBrk="1" hangingPunct="1">
              <a:spcBef>
                <a:spcPct val="0"/>
              </a:spcBef>
            </a:pPr>
            <a:r>
              <a:rPr lang="en-US" altLang="fr-FR" sz="1800" baseline="0" dirty="0" smtClean="0">
                <a:latin typeface="Calibri" pitchFamily="34" charset="0"/>
                <a:ea typeface="ＭＳ Ｐゴシック" pitchFamily="34" charset="-128"/>
              </a:rPr>
              <a:t>Avant de </a:t>
            </a:r>
            <a:r>
              <a:rPr lang="en-US" altLang="fr-FR" sz="1800" baseline="0" dirty="0" err="1" smtClean="0">
                <a:latin typeface="Calibri" pitchFamily="34" charset="0"/>
                <a:ea typeface="ＭＳ Ｐゴシック" pitchFamily="34" charset="-128"/>
              </a:rPr>
              <a:t>conclure</a:t>
            </a:r>
            <a:endParaRPr lang="en-US" altLang="fr-FR" sz="1800" dirty="0" smtClean="0">
              <a:latin typeface="Calibri" pitchFamily="34" charset="0"/>
              <a:ea typeface="ＭＳ Ｐゴシック" pitchFamily="34" charset="-128"/>
            </a:endParaRPr>
          </a:p>
          <a:p>
            <a:endParaRPr lang="fr-FR" dirty="0"/>
          </a:p>
        </p:txBody>
      </p:sp>
      <p:sp>
        <p:nvSpPr>
          <p:cNvPr id="4" name="Espace réservé du numéro de diapositive 3"/>
          <p:cNvSpPr>
            <a:spLocks noGrp="1"/>
          </p:cNvSpPr>
          <p:nvPr>
            <p:ph type="sldNum" sz="quarter" idx="10"/>
          </p:nvPr>
        </p:nvSpPr>
        <p:spPr/>
        <p:txBody>
          <a:bodyPr/>
          <a:lstStyle/>
          <a:p>
            <a:fld id="{A825A7C6-6346-45B2-8BA7-0F4FB8FF6197}" type="slidenum">
              <a:rPr lang="fr-FR" smtClean="0"/>
              <a:pPr/>
              <a:t>2</a:t>
            </a:fld>
            <a:endParaRPr lang="fr-FR"/>
          </a:p>
        </p:txBody>
      </p:sp>
    </p:spTree>
    <p:extLst>
      <p:ext uri="{BB962C8B-B14F-4D97-AF65-F5344CB8AC3E}">
        <p14:creationId xmlns:p14="http://schemas.microsoft.com/office/powerpoint/2010/main" val="1715845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Monsieur le président</a:t>
            </a:r>
            <a:r>
              <a:rPr lang="fr-FR" baseline="0" dirty="0" smtClean="0"/>
              <a:t> </a:t>
            </a:r>
            <a:r>
              <a:rPr lang="fr-FR" dirty="0" smtClean="0"/>
              <a:t>de session, honorables maîtres, chers collègues, les résultats obtenus dans notre étude ont suscité une discussion que nous vous présentons</a:t>
            </a:r>
          </a:p>
          <a:p>
            <a:r>
              <a:rPr lang="fr-FR" dirty="0" smtClean="0"/>
              <a:t>On</a:t>
            </a:r>
            <a:r>
              <a:rPr lang="fr-FR" baseline="0" dirty="0" smtClean="0"/>
              <a:t> notait une limitation modérée chez les patients présentant une faible ischémie avec une DMM de 333,3 et une limitation sévère pour les patients présentant une ischémie sévère. Nos résultats sont comparables à ceux de </a:t>
            </a:r>
            <a:r>
              <a:rPr lang="fr-FR" baseline="0" dirty="0" err="1" smtClean="0"/>
              <a:t>Troosters</a:t>
            </a:r>
            <a:endParaRPr lang="fr-FR" dirty="0" smtClean="0"/>
          </a:p>
          <a:p>
            <a:r>
              <a:rPr lang="fr-FR" sz="1200" b="0" i="0" u="none" strike="noStrike" baseline="0" dirty="0" smtClean="0">
                <a:solidFill>
                  <a:srgbClr val="000000"/>
                </a:solidFill>
                <a:latin typeface="CNFRRZ+Cambria"/>
              </a:rPr>
              <a:t>Nous notions une moindre diminution de la variation de la fréquence cardiaque post-‐effort à 1 minute, chez les  patients ayant une ischémie plus importante </a:t>
            </a:r>
            <a:r>
              <a:rPr lang="fr-FR" sz="1200" b="0" i="0" u="none" strike="noStrike" baseline="0" dirty="0" smtClean="0">
                <a:solidFill>
                  <a:srgbClr val="000000"/>
                </a:solidFill>
                <a:latin typeface="CNFRRZ+Cambria"/>
              </a:rPr>
              <a:t>comparativement à ceux présentant une ischémie faible résultat </a:t>
            </a:r>
            <a:r>
              <a:rPr lang="fr-FR" sz="1200" b="0" i="0" u="none" strike="noStrike" baseline="0" dirty="0" smtClean="0">
                <a:solidFill>
                  <a:srgbClr val="000000"/>
                </a:solidFill>
                <a:latin typeface="CNFRRZ+Cambria"/>
              </a:rPr>
              <a:t>comparable  aux travaux de </a:t>
            </a:r>
            <a:r>
              <a:rPr lang="fr-FR" sz="1200" b="0" i="0" u="none" strike="noStrike" baseline="0" dirty="0" err="1" smtClean="0">
                <a:solidFill>
                  <a:srgbClr val="000000"/>
                </a:solidFill>
                <a:latin typeface="CNFRRZ+Cambria"/>
              </a:rPr>
              <a:t>Depairon</a:t>
            </a:r>
            <a:r>
              <a:rPr lang="fr-FR" sz="1200" b="0" i="0" u="none" strike="noStrike" baseline="0" dirty="0" smtClean="0">
                <a:solidFill>
                  <a:srgbClr val="000000"/>
                </a:solidFill>
                <a:latin typeface="CNFRRZ+Cambria"/>
              </a:rPr>
              <a:t> et </a:t>
            </a:r>
            <a:r>
              <a:rPr lang="fr-FR" sz="1200" b="0" i="0" u="none" strike="noStrike" baseline="0" dirty="0" err="1" smtClean="0">
                <a:solidFill>
                  <a:srgbClr val="000000"/>
                </a:solidFill>
                <a:latin typeface="CNFRRZ+Cambria"/>
              </a:rPr>
              <a:t>Zicot</a:t>
            </a:r>
            <a:r>
              <a:rPr lang="fr-FR" sz="1200" b="0" i="0" u="none" strike="noStrike" baseline="0" dirty="0" smtClean="0">
                <a:solidFill>
                  <a:srgbClr val="000000"/>
                </a:solidFill>
                <a:latin typeface="CNFRRZ+Cambria"/>
              </a:rPr>
              <a:t>, 1996). </a:t>
            </a:r>
            <a:r>
              <a:rPr lang="fr-FR" sz="1200" b="0" i="0" u="none" strike="noStrike" baseline="0" dirty="0" smtClean="0">
                <a:solidFill>
                  <a:srgbClr val="000000"/>
                </a:solidFill>
                <a:latin typeface="CNFRRZ+Cambria"/>
              </a:rPr>
              <a:t>En effet la FC à une minute de récupération demeurait +élevée en cas d’ischémie sévère. Ceci </a:t>
            </a:r>
            <a:r>
              <a:rPr lang="fr-FR" sz="1200" b="0" i="0" u="none" strike="noStrike" baseline="0" dirty="0" smtClean="0">
                <a:solidFill>
                  <a:srgbClr val="000000"/>
                </a:solidFill>
                <a:latin typeface="CNFRRZ+Cambria"/>
              </a:rPr>
              <a:t>peut s’expliquer par une dette en oxygène plus importante au niveau des tissus ischémiques</a:t>
            </a:r>
            <a:endParaRPr lang="en-US" dirty="0"/>
          </a:p>
        </p:txBody>
      </p:sp>
      <p:sp>
        <p:nvSpPr>
          <p:cNvPr id="4" name="Espace réservé du numéro de diapositive 3"/>
          <p:cNvSpPr>
            <a:spLocks noGrp="1"/>
          </p:cNvSpPr>
          <p:nvPr>
            <p:ph type="sldNum" sz="quarter" idx="10"/>
          </p:nvPr>
        </p:nvSpPr>
        <p:spPr/>
        <p:txBody>
          <a:bodyPr/>
          <a:lstStyle/>
          <a:p>
            <a:fld id="{A825A7C6-6346-45B2-8BA7-0F4FB8FF6197}" type="slidenum">
              <a:rPr lang="fr-FR" smtClean="0"/>
              <a:pPr/>
              <a:t>20</a:t>
            </a:fld>
            <a:endParaRPr lang="fr-FR"/>
          </a:p>
        </p:txBody>
      </p:sp>
    </p:spTree>
    <p:extLst>
      <p:ext uri="{BB962C8B-B14F-4D97-AF65-F5344CB8AC3E}">
        <p14:creationId xmlns:p14="http://schemas.microsoft.com/office/powerpoint/2010/main" val="2364764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latin typeface="Arial" panose="020B0604020202020204" pitchFamily="34" charset="0"/>
              </a:rPr>
              <a:t>En guise de conclusion nous disons</a:t>
            </a:r>
            <a:r>
              <a:rPr lang="fr-FR" altLang="fr-FR" baseline="0" dirty="0" smtClean="0">
                <a:latin typeface="Arial" panose="020B0604020202020204" pitchFamily="34" charset="0"/>
              </a:rPr>
              <a:t> </a:t>
            </a:r>
            <a:r>
              <a:rPr lang="fr-FR" altLang="fr-FR" dirty="0" smtClean="0">
                <a:latin typeface="Arial" panose="020B0604020202020204" pitchFamily="34" charset="0"/>
              </a:rPr>
              <a:t>que :La Δ FCR1 associée à l’importance de l’ischémie des membres inférieurs au cours du test de marche de 6 minutes</a:t>
            </a:r>
          </a:p>
          <a:p>
            <a:r>
              <a:rPr lang="fr-FR" altLang="fr-FR" dirty="0" smtClean="0">
                <a:latin typeface="Arial" panose="020B0604020202020204" pitchFamily="34" charset="0"/>
              </a:rPr>
              <a:t>La moindre diminution de la variation de la FC à 1 minute post¬‐effort d’un TM6 chez les patients ayant une ischémie plus importante peut s’expliquer par une dette en oxygène plus importante au niveau des tissus ischémiques.</a:t>
            </a:r>
          </a:p>
          <a:p>
            <a:r>
              <a:rPr lang="fr-FR" altLang="fr-FR" dirty="0" smtClean="0">
                <a:latin typeface="Arial" panose="020B0604020202020204" pitchFamily="34" charset="0"/>
              </a:rPr>
              <a:t>La modification de cette variation après une prise en charge médicale optimale ou un geste de revascularisation artérielle serait un argument supplémentaire en faveur d’un lien de causalité entre l’importance de l’ischémie des membres inférieurs et la variation de la fréquence cardiaque de</a:t>
            </a:r>
            <a:r>
              <a:rPr lang="fr-FR" altLang="fr-FR" baseline="0" dirty="0" smtClean="0">
                <a:latin typeface="Arial" panose="020B0604020202020204" pitchFamily="34" charset="0"/>
              </a:rPr>
              <a:t> récupération </a:t>
            </a:r>
            <a:r>
              <a:rPr lang="fr-FR" altLang="fr-FR" dirty="0" smtClean="0">
                <a:latin typeface="Arial" panose="020B0604020202020204" pitchFamily="34" charset="0"/>
              </a:rPr>
              <a:t>1 minute après l’exercice</a:t>
            </a:r>
          </a:p>
        </p:txBody>
      </p:sp>
      <p:sp>
        <p:nvSpPr>
          <p:cNvPr id="378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E9266F-A12D-49D5-8547-991269B86DA4}" type="slidenum">
              <a:rPr lang="fr-FR" altLang="fr-FR" smtClean="0"/>
              <a:pPr/>
              <a:t>21</a:t>
            </a:fld>
            <a:endParaRPr lang="fr-FR" altLang="fr-FR" smtClean="0"/>
          </a:p>
        </p:txBody>
      </p:sp>
    </p:spTree>
    <p:extLst>
      <p:ext uri="{BB962C8B-B14F-4D97-AF65-F5344CB8AC3E}">
        <p14:creationId xmlns:p14="http://schemas.microsoft.com/office/powerpoint/2010/main" val="2288167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Madame la présidente de session, honorables maîtres, chers collègues, nous nous remercions</a:t>
            </a:r>
            <a:endParaRPr lang="en-US" dirty="0"/>
          </a:p>
        </p:txBody>
      </p:sp>
      <p:sp>
        <p:nvSpPr>
          <p:cNvPr id="4" name="Espace réservé du numéro de diapositive 3"/>
          <p:cNvSpPr>
            <a:spLocks noGrp="1"/>
          </p:cNvSpPr>
          <p:nvPr>
            <p:ph type="sldNum" sz="quarter" idx="10"/>
          </p:nvPr>
        </p:nvSpPr>
        <p:spPr/>
        <p:txBody>
          <a:bodyPr/>
          <a:lstStyle/>
          <a:p>
            <a:fld id="{A825A7C6-6346-45B2-8BA7-0F4FB8FF6197}" type="slidenum">
              <a:rPr lang="fr-FR" smtClean="0"/>
              <a:pPr/>
              <a:t>22</a:t>
            </a:fld>
            <a:endParaRPr lang="fr-FR"/>
          </a:p>
        </p:txBody>
      </p:sp>
    </p:spTree>
    <p:extLst>
      <p:ext uri="{BB962C8B-B14F-4D97-AF65-F5344CB8AC3E}">
        <p14:creationId xmlns:p14="http://schemas.microsoft.com/office/powerpoint/2010/main" val="2088621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en guise d’ introduction    nous </a:t>
            </a:r>
            <a:r>
              <a:rPr lang="en-US" b="0" baseline="0" dirty="0" err="1" smtClean="0"/>
              <a:t>pouvons</a:t>
            </a:r>
            <a:r>
              <a:rPr lang="en-US" b="0" baseline="0" dirty="0" smtClean="0"/>
              <a:t> dire que:</a:t>
            </a:r>
          </a:p>
          <a:p>
            <a:r>
              <a:rPr lang="fr-FR" sz="1200" b="0" i="0" u="none" strike="noStrike" kern="1200" baseline="0" dirty="0" smtClean="0">
                <a:solidFill>
                  <a:schemeClr val="tx1"/>
                </a:solidFill>
                <a:latin typeface="Arial" charset="0"/>
                <a:ea typeface="+mn-ea"/>
                <a:cs typeface="+mn-cs"/>
              </a:rPr>
              <a:t>L’exercice musculaire est un facteur d’augmentation de la consommation d’oxygène (QO2) et de la production de dioxyde de carbone (QCO2). Une des fonctions du système circulatoire est de permettre l’augmentation de l’apport en oxygène et l’évacuation du dioxyde de carbone, par l’intermédiaire du système circulatoire et des variations du </a:t>
            </a:r>
            <a:r>
              <a:rPr lang="fr-FR" sz="1200" b="1" i="0" u="none" strike="noStrike" kern="1200" baseline="0" dirty="0" smtClean="0">
                <a:solidFill>
                  <a:schemeClr val="tx1"/>
                </a:solidFill>
                <a:latin typeface="Arial" charset="0"/>
                <a:ea typeface="+mn-ea"/>
                <a:cs typeface="+mn-cs"/>
              </a:rPr>
              <a:t>débit cardiaque, produit de la fréquence cardiaque FC et du volume d’éjection systolique, VES</a:t>
            </a:r>
            <a:r>
              <a:rPr lang="fr-FR" sz="1200" b="0" i="0" u="none" strike="noStrike" kern="1200" baseline="0" dirty="0" smtClean="0">
                <a:solidFill>
                  <a:schemeClr val="tx1"/>
                </a:solidFill>
                <a:latin typeface="Arial"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b="0" dirty="0" smtClean="0"/>
          </a:p>
        </p:txBody>
      </p:sp>
      <p:sp>
        <p:nvSpPr>
          <p:cNvPr id="4" name="Espace réservé du numéro de diapositive 3"/>
          <p:cNvSpPr>
            <a:spLocks noGrp="1"/>
          </p:cNvSpPr>
          <p:nvPr>
            <p:ph type="sldNum" sz="quarter" idx="10"/>
          </p:nvPr>
        </p:nvSpPr>
        <p:spPr/>
        <p:txBody>
          <a:bodyPr/>
          <a:lstStyle/>
          <a:p>
            <a:fld id="{A825A7C6-6346-45B2-8BA7-0F4FB8FF6197}" type="slidenum">
              <a:rPr lang="fr-FR" smtClean="0"/>
              <a:pPr/>
              <a:t>3</a:t>
            </a:fld>
            <a:endParaRPr lang="fr-FR"/>
          </a:p>
        </p:txBody>
      </p:sp>
    </p:spTree>
    <p:extLst>
      <p:ext uri="{BB962C8B-B14F-4D97-AF65-F5344CB8AC3E}">
        <p14:creationId xmlns:p14="http://schemas.microsoft.com/office/powerpoint/2010/main" val="9547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L’augmentation du débit cardiaque par augmentation de la fréquence cardiaque (FC) est donc un moyen pour répondre à la demande en oxygène pendant l’effort. </a:t>
            </a:r>
          </a:p>
          <a:p>
            <a:r>
              <a:rPr lang="fr-FR" sz="1200" kern="1200" dirty="0" smtClean="0">
                <a:solidFill>
                  <a:schemeClr val="tx1"/>
                </a:solidFill>
                <a:effectLst/>
                <a:latin typeface="Arial" charset="0"/>
                <a:ea typeface="+mn-ea"/>
                <a:cs typeface="+mn-cs"/>
              </a:rPr>
              <a:t>Cependant</a:t>
            </a:r>
            <a:r>
              <a:rPr lang="fr-FR" sz="1200" kern="1200" baseline="0" dirty="0" smtClean="0">
                <a:solidFill>
                  <a:schemeClr val="tx1"/>
                </a:solidFill>
                <a:effectLst/>
                <a:latin typeface="Arial" charset="0"/>
                <a:ea typeface="+mn-ea"/>
                <a:cs typeface="+mn-cs"/>
              </a:rPr>
              <a:t> p</a:t>
            </a:r>
            <a:r>
              <a:rPr lang="fr-FR" sz="1200" kern="1200" dirty="0" smtClean="0">
                <a:solidFill>
                  <a:schemeClr val="tx1"/>
                </a:solidFill>
                <a:effectLst/>
                <a:latin typeface="Arial" charset="0"/>
                <a:ea typeface="+mn-ea"/>
                <a:cs typeface="+mn-cs"/>
              </a:rPr>
              <a:t>eu de données existent</a:t>
            </a:r>
            <a:r>
              <a:rPr lang="fr-FR" sz="1200" kern="1200" baseline="0" dirty="0" smtClean="0">
                <a:solidFill>
                  <a:schemeClr val="tx1"/>
                </a:solidFill>
                <a:effectLst/>
                <a:latin typeface="Arial" charset="0"/>
                <a:ea typeface="+mn-ea"/>
                <a:cs typeface="+mn-cs"/>
              </a:rPr>
              <a:t> sur l’évolution de la </a:t>
            </a:r>
            <a:r>
              <a:rPr lang="fr-FR" sz="1200" kern="1200" dirty="0" smtClean="0">
                <a:solidFill>
                  <a:schemeClr val="tx1"/>
                </a:solidFill>
                <a:effectLst/>
                <a:latin typeface="Arial" charset="0"/>
                <a:ea typeface="+mn-ea"/>
                <a:cs typeface="+mn-cs"/>
              </a:rPr>
              <a:t> fréquence cardiaque pendant</a:t>
            </a:r>
            <a:r>
              <a:rPr lang="fr-FR" sz="1200" kern="1200" baseline="0" dirty="0" smtClean="0">
                <a:solidFill>
                  <a:schemeClr val="tx1"/>
                </a:solidFill>
                <a:effectLst/>
                <a:latin typeface="Arial" charset="0"/>
                <a:ea typeface="+mn-ea"/>
                <a:cs typeface="+mn-cs"/>
              </a:rPr>
              <a:t> la</a:t>
            </a:r>
            <a:r>
              <a:rPr lang="fr-FR" sz="1200" kern="1200" dirty="0" smtClean="0">
                <a:solidFill>
                  <a:schemeClr val="tx1"/>
                </a:solidFill>
                <a:effectLst/>
                <a:latin typeface="Arial" charset="0"/>
                <a:ea typeface="+mn-ea"/>
                <a:cs typeface="+mn-cs"/>
              </a:rPr>
              <a:t> récupération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smtClean="0"/>
              <a:t>Selon </a:t>
            </a:r>
            <a:r>
              <a:rPr lang="fr-FR" b="0" baseline="0" dirty="0" err="1" smtClean="0"/>
              <a:t>Jae</a:t>
            </a:r>
            <a:r>
              <a:rPr lang="fr-FR" b="0" baseline="0" dirty="0" smtClean="0"/>
              <a:t> la </a:t>
            </a:r>
            <a:r>
              <a:rPr lang="fr-FR" dirty="0" smtClean="0"/>
              <a:t>Fréquence cardiaque reste d’autant plus élevée après l’effort que la dette en oxygène est importante</a:t>
            </a:r>
            <a:r>
              <a:rPr lang="fr-FR" baseline="0" dirty="0" smtClean="0"/>
              <a:t> au cours de </a:t>
            </a:r>
            <a:r>
              <a:rPr lang="fr-FR" b="0" baseline="0" dirty="0" smtClean="0"/>
              <a:t>l'athérosclérose carotidienne (</a:t>
            </a:r>
            <a:r>
              <a:rPr lang="fr-FR" b="0" baseline="0" dirty="0" err="1" smtClean="0"/>
              <a:t>Jae</a:t>
            </a:r>
            <a:r>
              <a:rPr lang="fr-FR" b="0" baseline="0" dirty="0" smtClean="0"/>
              <a:t> et al., 2008) et </a:t>
            </a:r>
            <a:r>
              <a:rPr lang="fr-FR" b="0" baseline="0" dirty="0" smtClean="0"/>
              <a:t>selon </a:t>
            </a:r>
            <a:r>
              <a:rPr lang="fr-FR" b="0" baseline="0" dirty="0" err="1" smtClean="0"/>
              <a:t>Georgoulias</a:t>
            </a:r>
            <a:r>
              <a:rPr lang="fr-FR" b="0" baseline="0" dirty="0" smtClean="0"/>
              <a:t> elle reste également élevée au cours de </a:t>
            </a:r>
            <a:r>
              <a:rPr lang="fr-FR" b="0" baseline="0" dirty="0" smtClean="0"/>
              <a:t>l'ischémie myocardique (</a:t>
            </a:r>
            <a:r>
              <a:rPr lang="fr-FR" b="0" baseline="0" dirty="0" err="1" smtClean="0"/>
              <a:t>Georgoulias</a:t>
            </a:r>
            <a:r>
              <a:rPr lang="fr-FR" b="0" baseline="0" dirty="0" smtClean="0"/>
              <a:t> et al., 2003), mais peu d'informations sont disponibles sur l'effet de l'ischémie des membres inférieurs.</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smtClean="0"/>
              <a:t>Quelle serait l’évolution de </a:t>
            </a:r>
            <a:r>
              <a:rPr lang="fr-FR" b="0" baseline="0" dirty="0" smtClean="0"/>
              <a:t>la FC de récupération </a:t>
            </a:r>
            <a:r>
              <a:rPr lang="fr-FR" b="0" baseline="0" dirty="0" smtClean="0"/>
              <a:t>au cours de </a:t>
            </a:r>
            <a:r>
              <a:rPr lang="fr-FR" b="0" baseline="0" dirty="0" smtClean="0"/>
              <a:t>l’ischémie des membres </a:t>
            </a:r>
            <a:r>
              <a:rPr lang="fr-FR" b="0" baseline="0" dirty="0" smtClean="0"/>
              <a:t>inférieurs?</a:t>
            </a:r>
            <a:endParaRPr lang="fr-FR" b="0" dirty="0" smtClean="0"/>
          </a:p>
        </p:txBody>
      </p:sp>
      <p:sp>
        <p:nvSpPr>
          <p:cNvPr id="4" name="Espace réservé du numéro de diapositive 3"/>
          <p:cNvSpPr>
            <a:spLocks noGrp="1"/>
          </p:cNvSpPr>
          <p:nvPr>
            <p:ph type="sldNum" sz="quarter" idx="10"/>
          </p:nvPr>
        </p:nvSpPr>
        <p:spPr/>
        <p:txBody>
          <a:bodyPr/>
          <a:lstStyle/>
          <a:p>
            <a:fld id="{A825A7C6-6346-45B2-8BA7-0F4FB8FF6197}" type="slidenum">
              <a:rPr lang="fr-FR" smtClean="0"/>
              <a:pPr/>
              <a:t>4</a:t>
            </a:fld>
            <a:endParaRPr lang="fr-FR"/>
          </a:p>
        </p:txBody>
      </p:sp>
    </p:spTree>
    <p:extLst>
      <p:ext uri="{BB962C8B-B14F-4D97-AF65-F5344CB8AC3E}">
        <p14:creationId xmlns:p14="http://schemas.microsoft.com/office/powerpoint/2010/main" val="287401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nous sommes donc fixés comme objectif d’étudier</a:t>
            </a:r>
            <a:endParaRPr lang="fr-FR" dirty="0"/>
          </a:p>
        </p:txBody>
      </p:sp>
      <p:sp>
        <p:nvSpPr>
          <p:cNvPr id="4" name="Espace réservé du numéro de diapositive 3"/>
          <p:cNvSpPr>
            <a:spLocks noGrp="1"/>
          </p:cNvSpPr>
          <p:nvPr>
            <p:ph type="sldNum" sz="quarter" idx="10"/>
          </p:nvPr>
        </p:nvSpPr>
        <p:spPr/>
        <p:txBody>
          <a:bodyPr/>
          <a:lstStyle/>
          <a:p>
            <a:fld id="{A825A7C6-6346-45B2-8BA7-0F4FB8FF6197}" type="slidenum">
              <a:rPr lang="fr-FR" smtClean="0"/>
              <a:pPr/>
              <a:t>5</a:t>
            </a:fld>
            <a:endParaRPr lang="fr-FR"/>
          </a:p>
        </p:txBody>
      </p:sp>
    </p:spTree>
    <p:extLst>
      <p:ext uri="{BB962C8B-B14F-4D97-AF65-F5344CB8AC3E}">
        <p14:creationId xmlns:p14="http://schemas.microsoft.com/office/powerpoint/2010/main" val="175475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aseline="0" dirty="0" smtClean="0"/>
              <a:t>pour atteindre notre objectif, une Etude </a:t>
            </a:r>
            <a:r>
              <a:rPr lang="fr-FR" baseline="0" dirty="0" err="1" smtClean="0"/>
              <a:t>monocentrique</a:t>
            </a:r>
            <a:r>
              <a:rPr lang="fr-FR" baseline="0" dirty="0" smtClean="0"/>
              <a:t>, </a:t>
            </a:r>
            <a:r>
              <a:rPr lang="fr-FR" baseline="0" dirty="0" err="1" smtClean="0"/>
              <a:t>descriptive,à</a:t>
            </a:r>
            <a:r>
              <a:rPr lang="fr-FR" baseline="0" dirty="0" smtClean="0"/>
              <a:t> visée analytique et à collecte prospective </a:t>
            </a:r>
          </a:p>
          <a:p>
            <a:r>
              <a:rPr lang="fr-FR" baseline="0" dirty="0" smtClean="0"/>
              <a:t>A été menée de Janvier à Juillet 2021 dans l’Unité d’explorations fonctionnelles vasculaires du CHU </a:t>
            </a:r>
            <a:r>
              <a:rPr lang="fr-FR" baseline="0" dirty="0" err="1" smtClean="0"/>
              <a:t>Souro</a:t>
            </a:r>
            <a:r>
              <a:rPr lang="fr-FR" baseline="0" dirty="0" smtClean="0"/>
              <a:t> SANOU de Bobo-Dioulasso</a:t>
            </a:r>
          </a:p>
          <a:p>
            <a:endParaRPr lang="fr-FR" baseline="0" dirty="0" smtClean="0"/>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DDCE15-8215-4DDD-874F-0DC02088EC24}" type="slidenum">
              <a:rPr lang="fr-FR" altLang="fr-FR" smtClean="0"/>
              <a:pPr/>
              <a:t>6</a:t>
            </a:fld>
            <a:endParaRPr lang="fr-FR" altLang="fr-FR" smtClean="0"/>
          </a:p>
        </p:txBody>
      </p:sp>
    </p:spTree>
    <p:extLst>
      <p:ext uri="{BB962C8B-B14F-4D97-AF65-F5344CB8AC3E}">
        <p14:creationId xmlns:p14="http://schemas.microsoft.com/office/powerpoint/2010/main" val="925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aseline="0" dirty="0" smtClean="0"/>
              <a:t>Dans une population de patients présentant une artériopathie oblitérante des membres inférieurs ne présentant pas de contre-indication à la réalisation du test de marche de 6 minutes et ne prenant pas de bétabloquant</a:t>
            </a: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DDCE15-8215-4DDD-874F-0DC02088EC24}" type="slidenum">
              <a:rPr lang="fr-FR" altLang="fr-FR" smtClean="0"/>
              <a:pPr/>
              <a:t>7</a:t>
            </a:fld>
            <a:endParaRPr lang="fr-FR" altLang="fr-FR" smtClean="0"/>
          </a:p>
        </p:txBody>
      </p:sp>
    </p:spTree>
    <p:extLst>
      <p:ext uri="{BB962C8B-B14F-4D97-AF65-F5344CB8AC3E}">
        <p14:creationId xmlns:p14="http://schemas.microsoft.com/office/powerpoint/2010/main" val="384030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0" dirty="0" smtClean="0"/>
              <a:t>Différentes variables ont été étudiées</a:t>
            </a:r>
            <a:endParaRPr lang="fr-FR" altLang="fr-FR" dirty="0" smtClean="0">
              <a:latin typeface="Arial" panose="020B0604020202020204" pitchFamily="34" charset="0"/>
            </a:endParaRP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DDCE15-8215-4DDD-874F-0DC02088EC24}" type="slidenum">
              <a:rPr lang="fr-FR" altLang="fr-FR" smtClean="0"/>
              <a:pPr/>
              <a:t>8</a:t>
            </a:fld>
            <a:endParaRPr lang="fr-FR" altLang="fr-FR" smtClean="0"/>
          </a:p>
        </p:txBody>
      </p:sp>
    </p:spTree>
    <p:extLst>
      <p:ext uri="{BB962C8B-B14F-4D97-AF65-F5344CB8AC3E}">
        <p14:creationId xmlns:p14="http://schemas.microsoft.com/office/powerpoint/2010/main" val="338023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sz="2400" dirty="0">
                <a:latin typeface="Arial Narrow" pitchFamily="34" charset="0"/>
              </a:rPr>
              <a:t>Avec le mini doppler </a:t>
            </a:r>
            <a:r>
              <a:rPr lang="fr-FR" altLang="fr-FR" sz="2400" dirty="0" err="1">
                <a:latin typeface="Arial Narrow" pitchFamily="34" charset="0"/>
              </a:rPr>
              <a:t>Sonotrax</a:t>
            </a:r>
            <a:r>
              <a:rPr lang="fr-FR" altLang="fr-FR" sz="2400" dirty="0">
                <a:latin typeface="Arial Narrow" pitchFamily="34" charset="0"/>
              </a:rPr>
              <a:t> </a:t>
            </a:r>
            <a:r>
              <a:rPr lang="fr-FR" altLang="fr-FR" sz="2400" dirty="0" smtClean="0">
                <a:latin typeface="Arial Narrow" pitchFamily="34" charset="0"/>
              </a:rPr>
              <a:t>et un tensiomètre nous </a:t>
            </a:r>
            <a:r>
              <a:rPr lang="fr-FR" altLang="fr-FR" sz="2400" dirty="0">
                <a:latin typeface="Arial Narrow" pitchFamily="34" charset="0"/>
              </a:rPr>
              <a:t>avons mesuré les pressions artérielles humérales et tibiales permettant le calcul de l’IPSC, qui</a:t>
            </a:r>
            <a:r>
              <a:rPr lang="fr-FR" altLang="fr-FR" sz="2400" kern="1200" dirty="0">
                <a:solidFill>
                  <a:schemeClr val="tx1"/>
                </a:solidFill>
                <a:effectLst/>
                <a:latin typeface="Arial Narrow" panose="020B0606020202030204" pitchFamily="34" charset="0"/>
                <a:ea typeface="+mn-ea"/>
                <a:cs typeface="+mn-cs"/>
              </a:rPr>
              <a:t> </a:t>
            </a:r>
            <a:r>
              <a:rPr lang="fr-CA" altLang="fr-FR" sz="2400" kern="1200" dirty="0">
                <a:solidFill>
                  <a:schemeClr val="tx1"/>
                </a:solidFill>
                <a:effectLst/>
                <a:latin typeface="Arial Narrow" panose="020B0606020202030204" pitchFamily="34" charset="0"/>
                <a:ea typeface="+mn-ea"/>
                <a:cs typeface="+mn-cs"/>
              </a:rPr>
              <a:t>est </a:t>
            </a:r>
            <a:r>
              <a:rPr lang="fr-CA" sz="2400" kern="1200" dirty="0">
                <a:solidFill>
                  <a:schemeClr val="tx1"/>
                </a:solidFill>
                <a:effectLst/>
                <a:latin typeface="Arial Narrow" panose="020B0606020202030204" pitchFamily="34" charset="0"/>
                <a:ea typeface="+mn-ea"/>
                <a:cs typeface="+mn-cs"/>
              </a:rPr>
              <a:t>le rapport entre les pressions artérielles systoliques tibiale et humérale.</a:t>
            </a:r>
            <a:r>
              <a:rPr lang="fr-FR" sz="2400" b="0" i="0" u="none" strike="noStrike" baseline="0" dirty="0">
                <a:latin typeface="Arial Narrow" panose="020B0606020202030204" pitchFamily="34" charset="0"/>
              </a:rPr>
              <a:t> L’IPSC est une variable physiologique dont la valeur normale se situe entre  0,9 et 1,3, il y a</a:t>
            </a:r>
            <a:r>
              <a:rPr lang="fr-CA" sz="2400" kern="1200" dirty="0">
                <a:solidFill>
                  <a:schemeClr val="tx1"/>
                </a:solidFill>
                <a:effectLst/>
                <a:latin typeface="Arial Narrow" panose="020B0606020202030204" pitchFamily="34" charset="0"/>
                <a:ea typeface="+mn-ea"/>
                <a:cs typeface="+mn-cs"/>
              </a:rPr>
              <a:t> </a:t>
            </a:r>
            <a:r>
              <a:rPr lang="fr-FR" sz="2400" b="0" i="0" u="none" strike="noStrike" kern="1200" baseline="0" dirty="0">
                <a:solidFill>
                  <a:schemeClr val="tx1"/>
                </a:solidFill>
                <a:effectLst/>
                <a:latin typeface="Arial Narrow" panose="020B0606020202030204" pitchFamily="34" charset="0"/>
                <a:ea typeface="+mn-ea"/>
                <a:cs typeface="+mn-cs"/>
              </a:rPr>
              <a:t>une </a:t>
            </a:r>
            <a:r>
              <a:rPr lang="fr-FR" sz="2400" b="0" i="0" u="none" strike="noStrike" baseline="0" dirty="0">
                <a:latin typeface="Arial Narrow" panose="020B0606020202030204" pitchFamily="34" charset="0"/>
              </a:rPr>
              <a:t>AOMI pour un IPSC inférieur à 0,9, </a:t>
            </a:r>
            <a:r>
              <a:rPr lang="fr-FR" sz="2400" b="0" i="0" u="none" strike="noStrike" baseline="0" dirty="0" smtClean="0">
                <a:latin typeface="Arial Narrow" panose="020B0606020202030204" pitchFamily="34" charset="0"/>
              </a:rPr>
              <a:t>et </a:t>
            </a:r>
            <a:r>
              <a:rPr lang="fr-FR" sz="2400" b="0" i="0" u="none" strike="noStrike" baseline="0" dirty="0">
                <a:latin typeface="Arial Narrow" panose="020B0606020202030204" pitchFamily="34" charset="0"/>
              </a:rPr>
              <a:t>un IPSC supérieur à 1,3 traduit une incompressibilité de l’artère et définit une médiacalcose</a:t>
            </a:r>
          </a:p>
        </p:txBody>
      </p:sp>
      <p:sp>
        <p:nvSpPr>
          <p:cNvPr id="76804" name="Espace réservé du numéro de diapositive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4C1D2D-0AB9-430C-AB72-517814B2351F}"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9757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05A74A82-5956-45BA-B2ED-CE67E13AC7DC}"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9301D5C6-8FC9-49A7-8FC9-BFD578F40FA4}"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A39CD1D4-79DA-4007-90BD-EBD090249799}"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245225"/>
            <a:ext cx="2133600" cy="476250"/>
          </a:xfrm>
        </p:spPr>
        <p:txBody>
          <a:bodyPr/>
          <a:lstStyle>
            <a:lvl1pPr>
              <a:defRPr/>
            </a:lvl1pPr>
          </a:lstStyle>
          <a:p>
            <a:pPr>
              <a:defRPr/>
            </a:pPr>
            <a:fld id="{D58E85DD-91B1-4083-B522-F9E661351FF7}" type="datetime1">
              <a:rPr lang="fr-FR"/>
              <a:pPr>
                <a:defRPr/>
              </a:pPr>
              <a:t>29/10/2021</a:t>
            </a:fld>
            <a:endParaRPr lang="fr-FR"/>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6553200" y="6245225"/>
            <a:ext cx="2133600" cy="476250"/>
          </a:xfrm>
        </p:spPr>
        <p:txBody>
          <a:bodyPr/>
          <a:lstStyle>
            <a:lvl1pPr>
              <a:defRPr/>
            </a:lvl1pPr>
          </a:lstStyle>
          <a:p>
            <a:pPr>
              <a:defRPr/>
            </a:pPr>
            <a:fld id="{85325D8B-C245-4652-8D6A-70114902EF79}" type="slidenum">
              <a:rPr lang="fr-FR" altLang="fr-FR"/>
              <a:pPr>
                <a:defRPr/>
              </a:pPr>
              <a:t>‹N°›</a:t>
            </a:fld>
            <a:endParaRPr lang="fr-FR" altLang="fr-FR"/>
          </a:p>
        </p:txBody>
      </p:sp>
    </p:spTree>
    <p:extLst>
      <p:ext uri="{BB962C8B-B14F-4D97-AF65-F5344CB8AC3E}">
        <p14:creationId xmlns:p14="http://schemas.microsoft.com/office/powerpoint/2010/main" val="361537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6C53675-B297-49B3-99BE-EE719D1C701B}" type="slidenum">
              <a:rPr lang="fr-FR" altLang="fr-FR"/>
              <a:pPr>
                <a:defRPr/>
              </a:pPr>
              <a:t>‹N°›</a:t>
            </a:fld>
            <a:endParaRPr lang="fr-FR" altLang="fr-FR"/>
          </a:p>
        </p:txBody>
      </p:sp>
    </p:spTree>
    <p:extLst>
      <p:ext uri="{BB962C8B-B14F-4D97-AF65-F5344CB8AC3E}">
        <p14:creationId xmlns:p14="http://schemas.microsoft.com/office/powerpoint/2010/main" val="3426796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3252E60-A202-474E-A8CD-E4671885EC57}" type="slidenum">
              <a:rPr lang="fr-FR" altLang="fr-FR"/>
              <a:pPr>
                <a:defRPr/>
              </a:pPr>
              <a:t>‹N°›</a:t>
            </a:fld>
            <a:endParaRPr lang="fr-FR" altLang="fr-FR"/>
          </a:p>
        </p:txBody>
      </p:sp>
    </p:spTree>
    <p:extLst>
      <p:ext uri="{BB962C8B-B14F-4D97-AF65-F5344CB8AC3E}">
        <p14:creationId xmlns:p14="http://schemas.microsoft.com/office/powerpoint/2010/main" val="1074876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EA089BB-3FC5-4706-A336-81EFB8E18C1D}" type="slidenum">
              <a:rPr lang="fr-FR" altLang="fr-FR"/>
              <a:pPr>
                <a:defRPr/>
              </a:pPr>
              <a:t>‹N°›</a:t>
            </a:fld>
            <a:endParaRPr lang="fr-FR" altLang="fr-FR"/>
          </a:p>
        </p:txBody>
      </p:sp>
    </p:spTree>
    <p:extLst>
      <p:ext uri="{BB962C8B-B14F-4D97-AF65-F5344CB8AC3E}">
        <p14:creationId xmlns:p14="http://schemas.microsoft.com/office/powerpoint/2010/main" val="273671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42C6593-9E5B-4ACE-B8AD-5579F542FD79}" type="slidenum">
              <a:rPr lang="fr-FR" altLang="fr-FR"/>
              <a:pPr>
                <a:defRPr/>
              </a:pPr>
              <a:t>‹N°›</a:t>
            </a:fld>
            <a:endParaRPr lang="fr-FR" altLang="fr-FR"/>
          </a:p>
        </p:txBody>
      </p:sp>
    </p:spTree>
    <p:extLst>
      <p:ext uri="{BB962C8B-B14F-4D97-AF65-F5344CB8AC3E}">
        <p14:creationId xmlns:p14="http://schemas.microsoft.com/office/powerpoint/2010/main" val="3005512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39220DCC-F33B-486B-A502-471011853FC8}" type="slidenum">
              <a:rPr lang="fr-FR" altLang="fr-FR"/>
              <a:pPr>
                <a:defRPr/>
              </a:pPr>
              <a:t>‹N°›</a:t>
            </a:fld>
            <a:endParaRPr lang="fr-FR" altLang="fr-FR"/>
          </a:p>
        </p:txBody>
      </p:sp>
    </p:spTree>
    <p:extLst>
      <p:ext uri="{BB962C8B-B14F-4D97-AF65-F5344CB8AC3E}">
        <p14:creationId xmlns:p14="http://schemas.microsoft.com/office/powerpoint/2010/main" val="263994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7B07770A-78C8-4D13-AD38-BA1926DBC18A}" type="slidenum">
              <a:rPr lang="fr-FR" altLang="fr-FR"/>
              <a:pPr>
                <a:defRPr/>
              </a:pPr>
              <a:t>‹N°›</a:t>
            </a:fld>
            <a:endParaRPr lang="fr-FR" altLang="fr-FR"/>
          </a:p>
        </p:txBody>
      </p:sp>
    </p:spTree>
    <p:extLst>
      <p:ext uri="{BB962C8B-B14F-4D97-AF65-F5344CB8AC3E}">
        <p14:creationId xmlns:p14="http://schemas.microsoft.com/office/powerpoint/2010/main" val="970794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A7B78DA3-F48E-44A8-AFC6-7C09A4CFAEFF}" type="slidenum">
              <a:rPr lang="fr-FR" altLang="fr-FR"/>
              <a:pPr>
                <a:defRPr/>
              </a:pPr>
              <a:t>‹N°›</a:t>
            </a:fld>
            <a:endParaRPr lang="fr-FR" altLang="fr-FR"/>
          </a:p>
        </p:txBody>
      </p:sp>
    </p:spTree>
    <p:extLst>
      <p:ext uri="{BB962C8B-B14F-4D97-AF65-F5344CB8AC3E}">
        <p14:creationId xmlns:p14="http://schemas.microsoft.com/office/powerpoint/2010/main" val="391326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E904877-796A-4CA5-949A-E07D67C8182C}" type="slidenum">
              <a:rPr lang="fr-F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F3FF2935-6765-47D5-B0DE-C9BE6FE59B7D}" type="slidenum">
              <a:rPr lang="fr-FR" altLang="fr-FR"/>
              <a:pPr>
                <a:defRPr/>
              </a:pPr>
              <a:t>‹N°›</a:t>
            </a:fld>
            <a:endParaRPr lang="fr-FR" altLang="fr-FR"/>
          </a:p>
        </p:txBody>
      </p:sp>
    </p:spTree>
    <p:extLst>
      <p:ext uri="{BB962C8B-B14F-4D97-AF65-F5344CB8AC3E}">
        <p14:creationId xmlns:p14="http://schemas.microsoft.com/office/powerpoint/2010/main" val="2805082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F28A34F-076C-4E37-81D8-7C0A8DDBD68C}" type="slidenum">
              <a:rPr lang="fr-FR" altLang="fr-FR"/>
              <a:pPr>
                <a:defRPr/>
              </a:pPr>
              <a:t>‹N°›</a:t>
            </a:fld>
            <a:endParaRPr lang="fr-FR" altLang="fr-FR"/>
          </a:p>
        </p:txBody>
      </p:sp>
    </p:spTree>
    <p:extLst>
      <p:ext uri="{BB962C8B-B14F-4D97-AF65-F5344CB8AC3E}">
        <p14:creationId xmlns:p14="http://schemas.microsoft.com/office/powerpoint/2010/main" val="416918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452D220-C212-4D3C-A2D0-29AF3313732A}" type="slidenum">
              <a:rPr lang="fr-FR" altLang="fr-FR"/>
              <a:pPr>
                <a:defRPr/>
              </a:pPr>
              <a:t>‹N°›</a:t>
            </a:fld>
            <a:endParaRPr lang="fr-FR" altLang="fr-FR"/>
          </a:p>
        </p:txBody>
      </p:sp>
    </p:spTree>
    <p:extLst>
      <p:ext uri="{BB962C8B-B14F-4D97-AF65-F5344CB8AC3E}">
        <p14:creationId xmlns:p14="http://schemas.microsoft.com/office/powerpoint/2010/main" val="1019885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646A3E1-47C1-46C8-9CB7-787E023EA06D}" type="slidenum">
              <a:rPr lang="fr-FR" altLang="fr-FR"/>
              <a:pPr>
                <a:defRPr/>
              </a:pPr>
              <a:t>‹N°›</a:t>
            </a:fld>
            <a:endParaRPr lang="fr-FR" altLang="fr-FR"/>
          </a:p>
        </p:txBody>
      </p:sp>
    </p:spTree>
    <p:extLst>
      <p:ext uri="{BB962C8B-B14F-4D97-AF65-F5344CB8AC3E}">
        <p14:creationId xmlns:p14="http://schemas.microsoft.com/office/powerpoint/2010/main" val="3610578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93FA9035-5A4B-4100-A107-74A02CE479E2}" type="datetime1">
              <a:rPr lang="fr-FR"/>
              <a:pPr>
                <a:defRPr/>
              </a:pPr>
              <a:t>29/10/2021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FCA73EA-EDC1-48CF-AF51-DA6D78DDAB2A}" type="slidenum">
              <a:rPr lang="fr-FR" altLang="fr-FR"/>
              <a:pPr>
                <a:defRPr/>
              </a:pPr>
              <a:t>‹N°›</a:t>
            </a:fld>
            <a:endParaRPr lang="fr-FR" altLang="fr-FR"/>
          </a:p>
        </p:txBody>
      </p:sp>
    </p:spTree>
    <p:extLst>
      <p:ext uri="{BB962C8B-B14F-4D97-AF65-F5344CB8AC3E}">
        <p14:creationId xmlns:p14="http://schemas.microsoft.com/office/powerpoint/2010/main" val="1166164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DD9D125E-07C8-4342-BC21-DBB9B1E8553F}" type="datetime1">
              <a:rPr lang="fr-FR"/>
              <a:pPr>
                <a:defRPr/>
              </a:pPr>
              <a:t>29/10/2021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6F814A-E96F-40C4-8570-B2F27267F05A}" type="slidenum">
              <a:rPr lang="fr-FR" altLang="fr-FR"/>
              <a:pPr>
                <a:defRPr/>
              </a:pPr>
              <a:t>‹N°›</a:t>
            </a:fld>
            <a:endParaRPr lang="fr-FR" altLang="fr-FR"/>
          </a:p>
        </p:txBody>
      </p:sp>
    </p:spTree>
    <p:extLst>
      <p:ext uri="{BB962C8B-B14F-4D97-AF65-F5344CB8AC3E}">
        <p14:creationId xmlns:p14="http://schemas.microsoft.com/office/powerpoint/2010/main" val="3160284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F30B737-D026-46BF-97CE-215D79979BCD}" type="datetime1">
              <a:rPr lang="fr-FR"/>
              <a:pPr>
                <a:defRPr/>
              </a:pPr>
              <a:t>29/10/2021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76E28E8-CED7-411E-AB6E-A2B795F1D5F8}" type="slidenum">
              <a:rPr lang="fr-FR" altLang="fr-FR"/>
              <a:pPr>
                <a:defRPr/>
              </a:pPr>
              <a:t>‹N°›</a:t>
            </a:fld>
            <a:endParaRPr lang="fr-FR" altLang="fr-FR"/>
          </a:p>
        </p:txBody>
      </p:sp>
    </p:spTree>
    <p:extLst>
      <p:ext uri="{BB962C8B-B14F-4D97-AF65-F5344CB8AC3E}">
        <p14:creationId xmlns:p14="http://schemas.microsoft.com/office/powerpoint/2010/main" val="3825463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AA7ABD3-32CA-4CB6-A5E2-D5B2C7551585}" type="datetime1">
              <a:rPr lang="fr-FR"/>
              <a:pPr>
                <a:defRPr/>
              </a:pPr>
              <a:t>29/10/2021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CD79D7E-7305-425B-9605-9AE6FC4AC636}" type="slidenum">
              <a:rPr lang="fr-FR" altLang="fr-FR"/>
              <a:pPr>
                <a:defRPr/>
              </a:pPr>
              <a:t>‹N°›</a:t>
            </a:fld>
            <a:endParaRPr lang="fr-FR" altLang="fr-FR"/>
          </a:p>
        </p:txBody>
      </p:sp>
    </p:spTree>
    <p:extLst>
      <p:ext uri="{BB962C8B-B14F-4D97-AF65-F5344CB8AC3E}">
        <p14:creationId xmlns:p14="http://schemas.microsoft.com/office/powerpoint/2010/main" val="2942815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F1EC2A22-3716-4412-A0F1-34AC6CF0CE3B}" type="datetime1">
              <a:rPr lang="fr-FR"/>
              <a:pPr>
                <a:defRPr/>
              </a:pPr>
              <a:t>29/10/2021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4561AA0E-31B4-423B-9658-DE8B225AADCF}" type="slidenum">
              <a:rPr lang="fr-FR" altLang="fr-FR"/>
              <a:pPr>
                <a:defRPr/>
              </a:pPr>
              <a:t>‹N°›</a:t>
            </a:fld>
            <a:endParaRPr lang="fr-FR" altLang="fr-FR"/>
          </a:p>
        </p:txBody>
      </p:sp>
    </p:spTree>
    <p:extLst>
      <p:ext uri="{BB962C8B-B14F-4D97-AF65-F5344CB8AC3E}">
        <p14:creationId xmlns:p14="http://schemas.microsoft.com/office/powerpoint/2010/main" val="2233268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C51BFBD0-9E99-4036-B1C9-339B24194137}" type="datetime1">
              <a:rPr lang="fr-FR"/>
              <a:pPr>
                <a:defRPr/>
              </a:pPr>
              <a:t>29/10/2021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873D8A7F-F457-45F6-A6CD-28CCAEE3B074}" type="slidenum">
              <a:rPr lang="fr-FR" altLang="fr-FR"/>
              <a:pPr>
                <a:defRPr/>
              </a:pPr>
              <a:t>‹N°›</a:t>
            </a:fld>
            <a:endParaRPr lang="fr-FR" altLang="fr-FR"/>
          </a:p>
        </p:txBody>
      </p:sp>
    </p:spTree>
    <p:extLst>
      <p:ext uri="{BB962C8B-B14F-4D97-AF65-F5344CB8AC3E}">
        <p14:creationId xmlns:p14="http://schemas.microsoft.com/office/powerpoint/2010/main" val="246325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10915954-4F74-4F80-8BF3-9D52AF040997}" type="slidenum">
              <a:rPr lang="fr-F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EA4C339-40D2-4B4C-9510-B10B4A4B0F44}" type="datetime1">
              <a:rPr lang="fr-FR"/>
              <a:pPr>
                <a:defRPr/>
              </a:pPr>
              <a:t>29/10/2021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3AB9AB31-3D3D-4A59-A908-6004F22EE231}" type="slidenum">
              <a:rPr lang="fr-FR" altLang="fr-FR"/>
              <a:pPr>
                <a:defRPr/>
              </a:pPr>
              <a:t>‹N°›</a:t>
            </a:fld>
            <a:endParaRPr lang="fr-FR" altLang="fr-FR"/>
          </a:p>
        </p:txBody>
      </p:sp>
    </p:spTree>
    <p:extLst>
      <p:ext uri="{BB962C8B-B14F-4D97-AF65-F5344CB8AC3E}">
        <p14:creationId xmlns:p14="http://schemas.microsoft.com/office/powerpoint/2010/main" val="3334353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901C587-D099-4C2E-B38D-F1B07D3BC6B3}" type="datetime1">
              <a:rPr lang="fr-FR"/>
              <a:pPr>
                <a:defRPr/>
              </a:pPr>
              <a:t>29/10/2021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1EFC02A-BFC7-495C-B0B6-F8EB22378228}" type="slidenum">
              <a:rPr lang="fr-FR" altLang="fr-FR"/>
              <a:pPr>
                <a:defRPr/>
              </a:pPr>
              <a:t>‹N°›</a:t>
            </a:fld>
            <a:endParaRPr lang="fr-FR" altLang="fr-FR"/>
          </a:p>
        </p:txBody>
      </p:sp>
    </p:spTree>
    <p:extLst>
      <p:ext uri="{BB962C8B-B14F-4D97-AF65-F5344CB8AC3E}">
        <p14:creationId xmlns:p14="http://schemas.microsoft.com/office/powerpoint/2010/main" val="2358387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5F71D2D-B4D0-45DC-8BAB-6F5AFE0FFA43}" type="datetime1">
              <a:rPr lang="fr-FR"/>
              <a:pPr>
                <a:defRPr/>
              </a:pPr>
              <a:t>29/10/2021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3981123-7451-471F-83C5-9A54E6436AE9}" type="slidenum">
              <a:rPr lang="fr-FR" altLang="fr-FR"/>
              <a:pPr>
                <a:defRPr/>
              </a:pPr>
              <a:t>‹N°›</a:t>
            </a:fld>
            <a:endParaRPr lang="fr-FR" altLang="fr-FR"/>
          </a:p>
        </p:txBody>
      </p:sp>
    </p:spTree>
    <p:extLst>
      <p:ext uri="{BB962C8B-B14F-4D97-AF65-F5344CB8AC3E}">
        <p14:creationId xmlns:p14="http://schemas.microsoft.com/office/powerpoint/2010/main" val="3468813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A40A826-2724-406F-9FCD-9AE0770A5D9F}" type="datetime1">
              <a:rPr lang="fr-FR"/>
              <a:pPr>
                <a:defRPr/>
              </a:pPr>
              <a:t>29/10/2021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D741157-CF84-4686-BC69-F7D6F3905AA2}" type="slidenum">
              <a:rPr lang="fr-FR" altLang="fr-FR"/>
              <a:pPr>
                <a:defRPr/>
              </a:pPr>
              <a:t>‹N°›</a:t>
            </a:fld>
            <a:endParaRPr lang="fr-FR" altLang="fr-FR"/>
          </a:p>
        </p:txBody>
      </p:sp>
    </p:spTree>
    <p:extLst>
      <p:ext uri="{BB962C8B-B14F-4D97-AF65-F5344CB8AC3E}">
        <p14:creationId xmlns:p14="http://schemas.microsoft.com/office/powerpoint/2010/main" val="1825280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E0F282B-952E-4D44-93A5-E2980CF8B261}" type="datetime1">
              <a:rPr lang="fr-FR"/>
              <a:pPr>
                <a:defRPr/>
              </a:pPr>
              <a:t>29/10/2021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4014C55-5C91-4E59-A887-C2AFECEEF651}" type="slidenum">
              <a:rPr lang="fr-FR" altLang="fr-FR"/>
              <a:pPr>
                <a:defRPr/>
              </a:pPr>
              <a:t>‹N°›</a:t>
            </a:fld>
            <a:endParaRPr lang="fr-FR" altLang="fr-FR"/>
          </a:p>
        </p:txBody>
      </p:sp>
    </p:spTree>
    <p:extLst>
      <p:ext uri="{BB962C8B-B14F-4D97-AF65-F5344CB8AC3E}">
        <p14:creationId xmlns:p14="http://schemas.microsoft.com/office/powerpoint/2010/main" val="3141327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245225"/>
            <a:ext cx="2133600" cy="476250"/>
          </a:xfrm>
        </p:spPr>
        <p:txBody>
          <a:bodyPr/>
          <a:lstStyle>
            <a:lvl1pPr>
              <a:defRPr/>
            </a:lvl1pPr>
          </a:lstStyle>
          <a:p>
            <a:pPr>
              <a:defRPr/>
            </a:pPr>
            <a:fld id="{D58E85DD-91B1-4083-B522-F9E661351FF7}" type="datetime1">
              <a:rPr lang="fr-FR"/>
              <a:pPr>
                <a:defRPr/>
              </a:pPr>
              <a:t>29/10/2021</a:t>
            </a:fld>
            <a:endParaRPr lang="fr-FR"/>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6553200" y="6245225"/>
            <a:ext cx="2133600" cy="476250"/>
          </a:xfrm>
        </p:spPr>
        <p:txBody>
          <a:bodyPr/>
          <a:lstStyle>
            <a:lvl1pPr>
              <a:defRPr/>
            </a:lvl1pPr>
          </a:lstStyle>
          <a:p>
            <a:pPr>
              <a:defRPr/>
            </a:pPr>
            <a:fld id="{85325D8B-C245-4652-8D6A-70114902EF79}" type="slidenum">
              <a:rPr lang="fr-FR" altLang="fr-FR"/>
              <a:pPr>
                <a:defRPr/>
              </a:pPr>
              <a:t>‹N°›</a:t>
            </a:fld>
            <a:endParaRPr lang="fr-FR" altLang="fr-FR"/>
          </a:p>
        </p:txBody>
      </p:sp>
    </p:spTree>
    <p:extLst>
      <p:ext uri="{BB962C8B-B14F-4D97-AF65-F5344CB8AC3E}">
        <p14:creationId xmlns:p14="http://schemas.microsoft.com/office/powerpoint/2010/main" val="36861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2A70D77B-72EC-41C3-B5BA-274B71593F5A}"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B188A28D-4148-4DCD-B69A-A9A9049ACF76}"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19D7107C-D474-45BA-B078-60ED9DA0ADF8}"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823083EE-EA93-452C-BEAD-AC030B6BE259}"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D5B73300-33BA-4A38-A6A5-83F5D1457DE0}"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65EB0A84-AD9B-454A-8D8F-6CDE837B1653}"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E28FF7-5DED-4387-89A5-A378550D0721}" type="slidenum">
              <a:rPr lang="fr-FR"/>
              <a:pPr/>
              <a:t>‹N°›</a:t>
            </a:fld>
            <a:endParaRPr lang="fr-FR"/>
          </a:p>
        </p:txBody>
      </p:sp>
      <p:pic>
        <p:nvPicPr>
          <p:cNvPr id="19463" name="Image 0" descr="LOGO INSSA  au 28.07.08.bmp"/>
          <p:cNvPicPr>
            <a:picLocks noChangeAspect="1" noChangeArrowheads="1"/>
          </p:cNvPicPr>
          <p:nvPr userDrawn="1"/>
        </p:nvPicPr>
        <p:blipFill>
          <a:blip r:embed="rId14"/>
          <a:srcRect/>
          <a:stretch>
            <a:fillRect/>
          </a:stretch>
        </p:blipFill>
        <p:spPr bwMode="auto">
          <a:xfrm>
            <a:off x="8018463" y="0"/>
            <a:ext cx="1125537" cy="1341438"/>
          </a:xfrm>
          <a:prstGeom prst="rect">
            <a:avLst/>
          </a:prstGeom>
          <a:noFill/>
          <a:ln w="9525">
            <a:noFill/>
            <a:miter lim="800000"/>
            <a:headEnd/>
            <a:tailEnd/>
          </a:ln>
        </p:spPr>
      </p:pic>
      <p:sp>
        <p:nvSpPr>
          <p:cNvPr id="19464" name="Line 8"/>
          <p:cNvSpPr>
            <a:spLocks noChangeShapeType="1"/>
          </p:cNvSpPr>
          <p:nvPr userDrawn="1"/>
        </p:nvSpPr>
        <p:spPr bwMode="auto">
          <a:xfrm>
            <a:off x="468313" y="1484313"/>
            <a:ext cx="8207375" cy="0"/>
          </a:xfrm>
          <a:prstGeom prst="line">
            <a:avLst/>
          </a:prstGeom>
          <a:noFill/>
          <a:ln w="38100">
            <a:solidFill>
              <a:schemeClr val="tx1"/>
            </a:solidFill>
            <a:round/>
            <a:headEnd/>
            <a:tailEnd/>
          </a:ln>
          <a:effectLst/>
        </p:spPr>
        <p:txBody>
          <a:bodyPr/>
          <a:lstStyle/>
          <a:p>
            <a:endParaRPr lang="fr-FR"/>
          </a:p>
        </p:txBody>
      </p:sp>
      <p:sp>
        <p:nvSpPr>
          <p:cNvPr id="19465" name="Line 9"/>
          <p:cNvSpPr>
            <a:spLocks noChangeShapeType="1"/>
          </p:cNvSpPr>
          <p:nvPr userDrawn="1"/>
        </p:nvSpPr>
        <p:spPr bwMode="auto">
          <a:xfrm>
            <a:off x="468313" y="6165850"/>
            <a:ext cx="8207375" cy="0"/>
          </a:xfrm>
          <a:prstGeom prst="line">
            <a:avLst/>
          </a:prstGeom>
          <a:noFill/>
          <a:ln w="38100">
            <a:solidFill>
              <a:schemeClr val="tx1"/>
            </a:solidFill>
            <a:round/>
            <a:headEnd/>
            <a:tailEnd/>
          </a:ln>
          <a:effec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4"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fr-FR">
              <a:solidFill>
                <a:prstClr val="black">
                  <a:tint val="75000"/>
                </a:prstClr>
              </a:solidFill>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fr-FR">
              <a:solidFill>
                <a:prstClr val="black">
                  <a:tint val="75000"/>
                </a:prstClr>
              </a:solidFill>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202FCEC-03B2-4C6D-A92E-638C015AF987}" type="slidenum">
              <a:rPr lang="fr-FR" altLang="fr-FR">
                <a:latin typeface="Arial" panose="020B0604020202020204" pitchFamily="34" charset="0"/>
                <a:cs typeface="+mn-cs"/>
              </a:rPr>
              <a:pPr>
                <a:defRPr/>
              </a:pPr>
              <a:t>‹N°›</a:t>
            </a:fld>
            <a:endParaRPr lang="fr-FR" altLang="fr-FR">
              <a:latin typeface="Arial" panose="020B0604020202020204" pitchFamily="34" charset="0"/>
              <a:cs typeface="+mn-cs"/>
            </a:endParaRPr>
          </a:p>
        </p:txBody>
      </p:sp>
    </p:spTree>
    <p:extLst>
      <p:ext uri="{BB962C8B-B14F-4D97-AF65-F5344CB8AC3E}">
        <p14:creationId xmlns:p14="http://schemas.microsoft.com/office/powerpoint/2010/main" val="14006896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3AECCCCE-4DA5-4D2A-B2A2-318E37C785E0}" type="datetime1">
              <a:rPr lang="fr-FR"/>
              <a:pPr>
                <a:defRPr/>
              </a:pPr>
              <a:t>29/10/2021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42467ED0-0981-4DA2-9D71-798A46C7B783}" type="slidenum">
              <a:rPr lang="fr-FR" altLang="fr-FR"/>
              <a:pPr>
                <a:defRPr/>
              </a:pPr>
              <a:t>‹N°›</a:t>
            </a:fld>
            <a:endParaRPr lang="fr-FR" altLang="fr-FR"/>
          </a:p>
        </p:txBody>
      </p:sp>
    </p:spTree>
    <p:extLst>
      <p:ext uri="{BB962C8B-B14F-4D97-AF65-F5344CB8AC3E}">
        <p14:creationId xmlns:p14="http://schemas.microsoft.com/office/powerpoint/2010/main" val="15651313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4"/>
          <p:cNvSpPr>
            <a:spLocks noChangeArrowheads="1"/>
          </p:cNvSpPr>
          <p:nvPr/>
        </p:nvSpPr>
        <p:spPr bwMode="auto">
          <a:xfrm>
            <a:off x="4140200" y="-458788"/>
            <a:ext cx="7772400" cy="14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fr-FR" altLang="fr-FR" sz="1200" b="1" smtClean="0">
              <a:solidFill>
                <a:srgbClr val="1F497D"/>
              </a:solidFill>
              <a:latin typeface="Arial" panose="020B0604020202020204" pitchFamily="34" charset="0"/>
              <a:cs typeface="+mn-cs"/>
            </a:endParaRPr>
          </a:p>
        </p:txBody>
      </p:sp>
      <p:sp>
        <p:nvSpPr>
          <p:cNvPr id="15363" name="Rectangle 15"/>
          <p:cNvSpPr>
            <a:spLocks noChangeArrowheads="1"/>
          </p:cNvSpPr>
          <p:nvPr/>
        </p:nvSpPr>
        <p:spPr bwMode="auto">
          <a:xfrm>
            <a:off x="895350" y="4421186"/>
            <a:ext cx="7835941" cy="181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fr-FR" altLang="fr-FR" sz="1400" b="1" u="sng" dirty="0" smtClean="0">
                <a:solidFill>
                  <a:srgbClr val="1F497D"/>
                </a:solidFill>
                <a:latin typeface="Arial" panose="020B0604020202020204" pitchFamily="34" charset="0"/>
                <a:cs typeface="+mn-cs"/>
              </a:rPr>
              <a:t/>
            </a:r>
            <a:br>
              <a:rPr lang="fr-FR" altLang="fr-FR" sz="1400" b="1" u="sng" dirty="0" smtClean="0">
                <a:solidFill>
                  <a:srgbClr val="1F497D"/>
                </a:solidFill>
                <a:latin typeface="Arial" panose="020B0604020202020204" pitchFamily="34" charset="0"/>
                <a:cs typeface="+mn-cs"/>
              </a:rPr>
            </a:br>
            <a:r>
              <a:rPr lang="fr-FR" altLang="fr-FR" sz="2400" b="1" dirty="0" smtClean="0">
                <a:solidFill>
                  <a:prstClr val="black"/>
                </a:solidFill>
                <a:latin typeface="Arial" panose="020B0604020202020204" pitchFamily="34" charset="0"/>
                <a:cs typeface="+mn-cs"/>
              </a:rPr>
              <a:t> Nafi OUEDRAOGO, </a:t>
            </a:r>
            <a:r>
              <a:rPr lang="fr-FR" altLang="fr-FR" sz="2200" i="1" dirty="0" err="1" smtClean="0">
                <a:solidFill>
                  <a:prstClr val="black"/>
                </a:solidFill>
                <a:latin typeface="Arial" panose="020B0604020202020204" pitchFamily="34" charset="0"/>
                <a:cs typeface="+mn-cs"/>
              </a:rPr>
              <a:t>MD,Msc</a:t>
            </a:r>
            <a:r>
              <a:rPr lang="fr-FR" altLang="fr-FR" sz="2200" i="1" dirty="0" smtClean="0">
                <a:solidFill>
                  <a:prstClr val="black"/>
                </a:solidFill>
                <a:latin typeface="Arial" panose="020B0604020202020204" pitchFamily="34" charset="0"/>
                <a:cs typeface="+mn-cs"/>
              </a:rPr>
              <a:t>,</a:t>
            </a:r>
            <a:r>
              <a:rPr lang="fr-FR" altLang="fr-FR" sz="2200" dirty="0" smtClean="0">
                <a:solidFill>
                  <a:prstClr val="black"/>
                </a:solidFill>
                <a:latin typeface="Arial" panose="020B0604020202020204" pitchFamily="34" charset="0"/>
                <a:cs typeface="+mn-cs"/>
              </a:rPr>
              <a:t> </a:t>
            </a:r>
            <a:r>
              <a:rPr lang="fr-FR" altLang="fr-FR" sz="2200" i="1" dirty="0" smtClean="0">
                <a:solidFill>
                  <a:prstClr val="black"/>
                </a:solidFill>
                <a:latin typeface="Arial" panose="020B0604020202020204" pitchFamily="34" charset="0"/>
                <a:cs typeface="+mn-cs"/>
              </a:rPr>
              <a:t>PhD</a:t>
            </a:r>
            <a:r>
              <a:rPr lang="fr-FR" altLang="fr-FR" sz="2200" dirty="0" smtClean="0">
                <a:solidFill>
                  <a:prstClr val="black"/>
                </a:solidFill>
                <a:latin typeface="Arial" panose="020B0604020202020204" pitchFamily="34" charset="0"/>
                <a:cs typeface="+mn-cs"/>
              </a:rPr>
              <a:t> </a:t>
            </a:r>
          </a:p>
          <a:p>
            <a:pPr algn="ctr">
              <a:spcBef>
                <a:spcPct val="0"/>
              </a:spcBef>
              <a:buFont typeface="Arial" panose="020B0604020202020204" pitchFamily="34" charset="0"/>
              <a:buNone/>
            </a:pPr>
            <a:r>
              <a:rPr lang="fr-FR" altLang="fr-FR" sz="2200" dirty="0" smtClean="0">
                <a:solidFill>
                  <a:prstClr val="black"/>
                </a:solidFill>
                <a:latin typeface="Arial" panose="020B0604020202020204" pitchFamily="34" charset="0"/>
                <a:cs typeface="+mn-cs"/>
              </a:rPr>
              <a:t>Maître de Conférences Agrégé en Physiologie</a:t>
            </a:r>
          </a:p>
          <a:p>
            <a:pPr algn="ctr">
              <a:spcBef>
                <a:spcPct val="0"/>
              </a:spcBef>
              <a:buFont typeface="Arial" panose="020B0604020202020204" pitchFamily="34" charset="0"/>
              <a:buNone/>
            </a:pPr>
            <a:r>
              <a:rPr lang="fr-FR" altLang="fr-FR" sz="2200" dirty="0" smtClean="0">
                <a:solidFill>
                  <a:prstClr val="black"/>
                </a:solidFill>
                <a:latin typeface="Arial" panose="020B0604020202020204" pitchFamily="34" charset="0"/>
                <a:cs typeface="+mn-cs"/>
              </a:rPr>
              <a:t>Angiologue – Médecin du sport</a:t>
            </a:r>
          </a:p>
          <a:p>
            <a:pPr algn="ctr">
              <a:spcBef>
                <a:spcPct val="0"/>
              </a:spcBef>
              <a:buFont typeface="Arial" panose="020B0604020202020204" pitchFamily="34" charset="0"/>
              <a:buNone/>
            </a:pPr>
            <a:r>
              <a:rPr lang="fr-FR" altLang="fr-FR" sz="2200" dirty="0" smtClean="0">
                <a:solidFill>
                  <a:prstClr val="black"/>
                </a:solidFill>
                <a:latin typeface="Arial" panose="020B0604020202020204" pitchFamily="34" charset="0"/>
                <a:cs typeface="+mn-cs"/>
              </a:rPr>
              <a:t>Institut Supérieur des Sciences de la Santé/ Université Nazi Boni Bobo-Dioulasso (BURKINA FASO)</a:t>
            </a:r>
          </a:p>
        </p:txBody>
      </p:sp>
      <p:sp>
        <p:nvSpPr>
          <p:cNvPr id="9" name="AutoShape 2"/>
          <p:cNvSpPr txBox="1">
            <a:spLocks noChangeArrowheads="1"/>
          </p:cNvSpPr>
          <p:nvPr/>
        </p:nvSpPr>
        <p:spPr bwMode="auto">
          <a:xfrm>
            <a:off x="369707" y="1902894"/>
            <a:ext cx="8361584" cy="2426165"/>
          </a:xfrm>
          <a:prstGeom prst="plaque">
            <a:avLst>
              <a:gd name="adj" fmla="val 9907"/>
            </a:avLst>
          </a:prstGeom>
          <a:solidFill>
            <a:schemeClr val="bg2"/>
          </a:solidFill>
          <a:ln w="28575">
            <a:solidFill>
              <a:schemeClr val="tx2"/>
            </a:solidFill>
            <a:miter lim="800000"/>
            <a:headEnd type="none" w="med" len="med"/>
            <a:tailEnd type="none" w="med" len="med"/>
          </a:ln>
        </p:spPr>
        <p:txBody>
          <a:bodyPr anchor="ctr"/>
          <a:lstStyle/>
          <a:p>
            <a:pPr algn="ctr"/>
            <a:r>
              <a:rPr lang="fr-FR" sz="3000" b="1" dirty="0">
                <a:solidFill>
                  <a:srgbClr val="0070C0"/>
                </a:solidFill>
              </a:rPr>
              <a:t>Variation de la fréquence cardiaque après un test de marche de 6 minutes au cours de </a:t>
            </a:r>
            <a:r>
              <a:rPr lang="fr-FR" sz="3000" b="1" dirty="0" smtClean="0">
                <a:solidFill>
                  <a:srgbClr val="0070C0"/>
                </a:solidFill>
              </a:rPr>
              <a:t>l’ischémie </a:t>
            </a:r>
            <a:r>
              <a:rPr lang="fr-FR" sz="3000" b="1" dirty="0">
                <a:solidFill>
                  <a:srgbClr val="0070C0"/>
                </a:solidFill>
              </a:rPr>
              <a:t>des membres inférieurs</a:t>
            </a:r>
            <a:endParaRPr lang="en-US" sz="3000" dirty="0">
              <a:solidFill>
                <a:srgbClr val="0070C0"/>
              </a:solidFill>
            </a:endParaRPr>
          </a:p>
        </p:txBody>
      </p:sp>
      <p:pic>
        <p:nvPicPr>
          <p:cNvPr id="3" name="Image 2"/>
          <p:cNvPicPr>
            <a:picLocks noChangeAspect="1"/>
          </p:cNvPicPr>
          <p:nvPr/>
        </p:nvPicPr>
        <p:blipFill>
          <a:blip r:embed="rId3"/>
          <a:stretch>
            <a:fillRect/>
          </a:stretch>
        </p:blipFill>
        <p:spPr>
          <a:xfrm>
            <a:off x="369707" y="36668"/>
            <a:ext cx="1728192" cy="1866227"/>
          </a:xfrm>
          <a:prstGeom prst="rect">
            <a:avLst/>
          </a:prstGeom>
        </p:spPr>
      </p:pic>
      <p:pic>
        <p:nvPicPr>
          <p:cNvPr id="7" name="Picture 2" descr="Affiche Meeting Bobo">
            <a:extLst>
              <a:ext uri="{FF2B5EF4-FFF2-40B4-BE49-F238E27FC236}">
                <a16:creationId xmlns:a16="http://schemas.microsoft.com/office/drawing/2014/main" id="{7C3F1AC3-D7A5-4A0A-8968-09E0EE135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975" y="116632"/>
            <a:ext cx="1521505" cy="152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6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Espace réservé du contenu 2"/>
          <p:cNvSpPr>
            <a:spLocks noGrp="1"/>
          </p:cNvSpPr>
          <p:nvPr>
            <p:ph idx="1"/>
          </p:nvPr>
        </p:nvSpPr>
        <p:spPr>
          <a:xfrm>
            <a:off x="107504" y="703237"/>
            <a:ext cx="8661846" cy="5390059"/>
          </a:xfrm>
        </p:spPr>
        <p:txBody>
          <a:bodyPr/>
          <a:lstStyle/>
          <a:p>
            <a:pPr marL="914400" lvl="2" indent="0" algn="ctr">
              <a:lnSpc>
                <a:spcPct val="150000"/>
              </a:lnSpc>
              <a:buNone/>
              <a:defRPr/>
            </a:pPr>
            <a:endParaRPr lang="en-US" altLang="fr-FR" sz="2800" b="1" dirty="0" smtClean="0"/>
          </a:p>
          <a:p>
            <a:pPr>
              <a:lnSpc>
                <a:spcPct val="150000"/>
              </a:lnSpc>
              <a:defRPr/>
            </a:pPr>
            <a:r>
              <a:rPr lang="fr-FR" altLang="fr-FR" sz="2800" dirty="0" smtClean="0"/>
              <a:t>Echographie </a:t>
            </a:r>
            <a:r>
              <a:rPr lang="fr-FR" altLang="fr-FR" sz="2800" dirty="0"/>
              <a:t>doppler artériel </a:t>
            </a:r>
            <a:r>
              <a:rPr lang="fr-FR" altLang="fr-FR" sz="2800" dirty="0" smtClean="0"/>
              <a:t>:</a:t>
            </a:r>
          </a:p>
          <a:p>
            <a:pPr>
              <a:lnSpc>
                <a:spcPct val="150000"/>
              </a:lnSpc>
              <a:defRPr/>
            </a:pPr>
            <a:endParaRPr lang="fr-FR" altLang="fr-FR" sz="2800" dirty="0"/>
          </a:p>
          <a:p>
            <a:pPr>
              <a:lnSpc>
                <a:spcPct val="150000"/>
              </a:lnSpc>
              <a:defRPr/>
            </a:pPr>
            <a:endParaRPr lang="fr-FR" altLang="fr-FR" sz="2800" dirty="0" smtClean="0"/>
          </a:p>
          <a:p>
            <a:pPr>
              <a:lnSpc>
                <a:spcPct val="150000"/>
              </a:lnSpc>
              <a:defRPr/>
            </a:pPr>
            <a:endParaRPr lang="fr-FR" altLang="fr-FR" sz="2800" dirty="0"/>
          </a:p>
          <a:p>
            <a:pPr marL="0" indent="0">
              <a:lnSpc>
                <a:spcPct val="150000"/>
              </a:lnSpc>
              <a:buNone/>
              <a:defRPr/>
            </a:pPr>
            <a:endParaRPr lang="fr-FR" altLang="fr-FR" sz="2800" dirty="0" smtClean="0"/>
          </a:p>
          <a:p>
            <a:pPr marL="0" indent="0">
              <a:lnSpc>
                <a:spcPct val="150000"/>
              </a:lnSpc>
              <a:buNone/>
              <a:defRPr/>
            </a:pPr>
            <a:r>
              <a:rPr lang="fr-FR" altLang="fr-FR" sz="2400" dirty="0" smtClean="0"/>
              <a:t>Figure </a:t>
            </a:r>
            <a:r>
              <a:rPr lang="fr-FR" altLang="fr-FR" sz="2400" dirty="0"/>
              <a:t>2</a:t>
            </a:r>
            <a:r>
              <a:rPr lang="fr-FR" altLang="fr-FR" sz="2400" dirty="0" smtClean="0"/>
              <a:t> : images d’anomalies de structure et de l’hémodynamique </a:t>
            </a:r>
            <a:r>
              <a:rPr lang="fr-FR" altLang="fr-FR" sz="2400" dirty="0"/>
              <a:t>artérielles</a:t>
            </a:r>
            <a:endParaRPr lang="fr-FR" altLang="fr-FR" sz="2400" dirty="0" smtClean="0"/>
          </a:p>
          <a:p>
            <a:pPr marL="0" indent="0">
              <a:lnSpc>
                <a:spcPct val="150000"/>
              </a:lnSpc>
              <a:buNone/>
              <a:defRPr/>
            </a:pPr>
            <a:r>
              <a:rPr lang="fr-FR" altLang="fr-FR" sz="2800" dirty="0" smtClean="0"/>
              <a:t>→</a:t>
            </a:r>
          </a:p>
          <a:p>
            <a:pPr>
              <a:lnSpc>
                <a:spcPct val="150000"/>
              </a:lnSpc>
              <a:defRPr/>
            </a:pPr>
            <a:endParaRPr lang="fr-FR" altLang="fr-FR" sz="2300" dirty="0"/>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904877-796A-4CA5-949A-E07D67C8182C}" type="slidenum">
              <a:rPr kumimoji="0" lang="fr-FR"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Titre 1"/>
          <p:cNvSpPr>
            <a:spLocks noGrp="1"/>
          </p:cNvSpPr>
          <p:nvPr>
            <p:ph type="title"/>
          </p:nvPr>
        </p:nvSpPr>
        <p:spPr>
          <a:xfrm>
            <a:off x="539750" y="-14288"/>
            <a:ext cx="8229600" cy="1143001"/>
          </a:xfrm>
        </p:spPr>
        <p:txBody>
          <a:bodyPr/>
          <a:lstStyle/>
          <a:p>
            <a:pPr eaLnBrk="1" hangingPunct="1"/>
            <a:r>
              <a:rPr lang="fr-FR" altLang="fr-FR" sz="4200" dirty="0" smtClean="0"/>
              <a:t>MATERIEL ET METHODES</a:t>
            </a:r>
          </a:p>
        </p:txBody>
      </p:sp>
      <p:pic>
        <p:nvPicPr>
          <p:cNvPr id="4" name="Image 3"/>
          <p:cNvPicPr>
            <a:picLocks noChangeAspect="1"/>
          </p:cNvPicPr>
          <p:nvPr/>
        </p:nvPicPr>
        <p:blipFill>
          <a:blip r:embed="rId3"/>
          <a:stretch>
            <a:fillRect/>
          </a:stretch>
        </p:blipFill>
        <p:spPr>
          <a:xfrm>
            <a:off x="1273952" y="2492896"/>
            <a:ext cx="3010016" cy="2641702"/>
          </a:xfrm>
          <a:prstGeom prst="rect">
            <a:avLst/>
          </a:prstGeom>
        </p:spPr>
      </p:pic>
      <p:pic>
        <p:nvPicPr>
          <p:cNvPr id="7" name="Image 6"/>
          <p:cNvPicPr>
            <a:picLocks noChangeAspect="1"/>
          </p:cNvPicPr>
          <p:nvPr/>
        </p:nvPicPr>
        <p:blipFill>
          <a:blip r:embed="rId4"/>
          <a:stretch>
            <a:fillRect/>
          </a:stretch>
        </p:blipFill>
        <p:spPr>
          <a:xfrm>
            <a:off x="5148064" y="2562792"/>
            <a:ext cx="3330010" cy="2450384"/>
          </a:xfrm>
          <a:prstGeom prst="rect">
            <a:avLst/>
          </a:prstGeom>
        </p:spPr>
      </p:pic>
    </p:spTree>
    <p:extLst>
      <p:ext uri="{BB962C8B-B14F-4D97-AF65-F5344CB8AC3E}">
        <p14:creationId xmlns:p14="http://schemas.microsoft.com/office/powerpoint/2010/main" val="848421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Espace réservé du numéro de diapositive 6"/>
          <p:cNvSpPr>
            <a:spLocks noGrp="1"/>
          </p:cNvSpPr>
          <p:nvPr>
            <p:ph type="sldNum" sz="quarter" idx="12"/>
          </p:nvPr>
        </p:nvSpPr>
        <p:spPr bwMode="auto">
          <a:xfrm>
            <a:off x="6553200" y="6356350"/>
            <a:ext cx="2590800" cy="365125"/>
          </a:xfrm>
          <a:noFill/>
          <a:ln>
            <a:miter lim="800000"/>
            <a:headEnd/>
            <a:tailEnd/>
          </a:ln>
        </p:spPr>
        <p:txBody>
          <a:bodyPr/>
          <a:lstStyle/>
          <a:p>
            <a:fld id="{67E9CE9A-FF3E-4CA4-BC1E-863037B00DD4}" type="slidenum">
              <a:rPr lang="fr-FR" sz="2400" smtClean="0">
                <a:solidFill>
                  <a:schemeClr val="tx1"/>
                </a:solidFill>
                <a:latin typeface="Arial Narrow" pitchFamily="34" charset="0"/>
              </a:rPr>
              <a:pPr/>
              <a:t>11</a:t>
            </a:fld>
            <a:endParaRPr lang="fr-FR" sz="2400" dirty="0">
              <a:solidFill>
                <a:schemeClr val="tx1"/>
              </a:solidFill>
              <a:latin typeface="Arial Narrow" pitchFamily="34" charset="0"/>
            </a:endParaRPr>
          </a:p>
        </p:txBody>
      </p:sp>
      <p:pic>
        <p:nvPicPr>
          <p:cNvPr id="5" name="Image20" descr="C:\Users\edwige\Desktop\Nouveau dossier\Nouveau dossier\iconographie\IMG_20171112_195729.jpg"/>
          <p:cNvPicPr/>
          <p:nvPr/>
        </p:nvPicPr>
        <p:blipFill>
          <a:blip r:embed="rId3"/>
          <a:stretch>
            <a:fillRect/>
          </a:stretch>
        </p:blipFill>
        <p:spPr bwMode="auto">
          <a:xfrm>
            <a:off x="971600" y="318980"/>
            <a:ext cx="5906474" cy="4779879"/>
          </a:xfrm>
          <a:prstGeom prst="rect">
            <a:avLst/>
          </a:prstGeom>
        </p:spPr>
      </p:pic>
      <p:sp>
        <p:nvSpPr>
          <p:cNvPr id="9" name="Rectangle 8"/>
          <p:cNvSpPr/>
          <p:nvPr/>
        </p:nvSpPr>
        <p:spPr>
          <a:xfrm>
            <a:off x="2483768" y="5351780"/>
            <a:ext cx="4572000" cy="646331"/>
          </a:xfrm>
          <a:prstGeom prst="rect">
            <a:avLst/>
          </a:prstGeom>
        </p:spPr>
        <p:txBody>
          <a:bodyPr>
            <a:spAutoFit/>
          </a:bodyPr>
          <a:lstStyle/>
          <a:p>
            <a:pPr algn="just"/>
            <a:r>
              <a:rPr lang="fr-FR" b="1" u="sng" dirty="0">
                <a:latin typeface="Verdana" panose="020B0604030504040204" pitchFamily="34" charset="0"/>
                <a:ea typeface="Verdana" panose="020B0604030504040204" pitchFamily="34" charset="0"/>
              </a:rPr>
              <a:t>Figure 3</a:t>
            </a:r>
            <a:r>
              <a:rPr lang="fr-FR" b="1" u="sng" dirty="0" smtClean="0">
                <a:latin typeface="Verdana" panose="020B0604030504040204" pitchFamily="34" charset="0"/>
                <a:ea typeface="Verdana" panose="020B0604030504040204" pitchFamily="34" charset="0"/>
              </a:rPr>
              <a:t> </a:t>
            </a:r>
            <a:r>
              <a:rPr lang="fr-FR" dirty="0">
                <a:latin typeface="Verdana" panose="020B0604030504040204" pitchFamily="34" charset="0"/>
                <a:ea typeface="Verdana" panose="020B0604030504040204" pitchFamily="34" charset="0"/>
              </a:rPr>
              <a:t>: parcours avec balises dans un couloir du CHU </a:t>
            </a:r>
            <a:r>
              <a:rPr lang="fr-FR" dirty="0" err="1">
                <a:latin typeface="Verdana" panose="020B0604030504040204" pitchFamily="34" charset="0"/>
                <a:ea typeface="Verdana" panose="020B0604030504040204" pitchFamily="34" charset="0"/>
              </a:rPr>
              <a:t>Souro</a:t>
            </a:r>
            <a:r>
              <a:rPr lang="fr-FR" dirty="0">
                <a:latin typeface="Verdana" panose="020B0604030504040204" pitchFamily="34" charset="0"/>
                <a:ea typeface="Verdana" panose="020B0604030504040204" pitchFamily="34" charset="0"/>
              </a:rPr>
              <a:t> </a:t>
            </a:r>
            <a:r>
              <a:rPr lang="fr-FR" dirty="0" err="1">
                <a:latin typeface="Verdana" panose="020B0604030504040204" pitchFamily="34" charset="0"/>
                <a:ea typeface="Verdana" panose="020B0604030504040204" pitchFamily="34" charset="0"/>
              </a:rPr>
              <a:t>Sanou</a:t>
            </a:r>
            <a:endParaRPr lang="fr-FR" dirty="0">
              <a:latin typeface="Verdana" panose="020B0604030504040204" pitchFamily="34" charset="0"/>
              <a:ea typeface="Verdana" panose="020B0604030504040204" pitchFamily="34" charset="0"/>
            </a:endParaRPr>
          </a:p>
        </p:txBody>
      </p:sp>
      <p:cxnSp>
        <p:nvCxnSpPr>
          <p:cNvPr id="7" name="Connecteur droit avec flèche 6">
            <a:extLst>
              <a:ext uri="{FF2B5EF4-FFF2-40B4-BE49-F238E27FC236}">
                <a16:creationId xmlns:a16="http://schemas.microsoft.com/office/drawing/2014/main" id="{D81C6BE2-6160-405B-8CFF-77069B32A822}"/>
              </a:ext>
            </a:extLst>
          </p:cNvPr>
          <p:cNvCxnSpPr/>
          <p:nvPr/>
        </p:nvCxnSpPr>
        <p:spPr>
          <a:xfrm flipH="1">
            <a:off x="683568" y="3284984"/>
            <a:ext cx="3240360" cy="1898373"/>
          </a:xfrm>
          <a:prstGeom prst="straightConnector1">
            <a:avLst/>
          </a:prstGeom>
          <a:ln w="57150">
            <a:solidFill>
              <a:srgbClr val="3333CC"/>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4FD242A4-5239-4B82-8DF7-6B8A85444EFE}"/>
              </a:ext>
            </a:extLst>
          </p:cNvPr>
          <p:cNvCxnSpPr/>
          <p:nvPr/>
        </p:nvCxnSpPr>
        <p:spPr>
          <a:xfrm flipV="1">
            <a:off x="3851920" y="1412776"/>
            <a:ext cx="0" cy="14401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449D0970-F93C-478E-9232-C0DEC2AF92D9}"/>
              </a:ext>
            </a:extLst>
          </p:cNvPr>
          <p:cNvCxnSpPr>
            <a:cxnSpLocks/>
          </p:cNvCxnSpPr>
          <p:nvPr/>
        </p:nvCxnSpPr>
        <p:spPr>
          <a:xfrm flipV="1">
            <a:off x="3851920" y="908720"/>
            <a:ext cx="0" cy="360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D28DE2A0-5ABA-4A28-8715-9597AD5A812B}"/>
              </a:ext>
            </a:extLst>
          </p:cNvPr>
          <p:cNvSpPr txBox="1"/>
          <p:nvPr/>
        </p:nvSpPr>
        <p:spPr>
          <a:xfrm>
            <a:off x="-36512" y="5301208"/>
            <a:ext cx="1946405" cy="707886"/>
          </a:xfrm>
          <a:prstGeom prst="rect">
            <a:avLst/>
          </a:prstGeom>
          <a:noFill/>
        </p:spPr>
        <p:txBody>
          <a:bodyPr wrap="square" rtlCol="0">
            <a:spAutoFit/>
          </a:bodyPr>
          <a:lstStyle/>
          <a:p>
            <a:r>
              <a:rPr lang="fr-FR" sz="2000" dirty="0">
                <a:latin typeface="Verdana" panose="020B0604030504040204" pitchFamily="34" charset="0"/>
                <a:ea typeface="Verdana" panose="020B0604030504040204" pitchFamily="34" charset="0"/>
              </a:rPr>
              <a:t>Balise tous les 3 mètres</a:t>
            </a:r>
          </a:p>
        </p:txBody>
      </p:sp>
      <p:sp>
        <p:nvSpPr>
          <p:cNvPr id="3" name="ZoneTexte 2">
            <a:extLst>
              <a:ext uri="{FF2B5EF4-FFF2-40B4-BE49-F238E27FC236}">
                <a16:creationId xmlns:a16="http://schemas.microsoft.com/office/drawing/2014/main" id="{28F0A99D-0D8F-46E6-ADC1-E37D1094833F}"/>
              </a:ext>
            </a:extLst>
          </p:cNvPr>
          <p:cNvSpPr txBox="1"/>
          <p:nvPr/>
        </p:nvSpPr>
        <p:spPr>
          <a:xfrm>
            <a:off x="3923928" y="2060848"/>
            <a:ext cx="1224130" cy="369332"/>
          </a:xfrm>
          <a:prstGeom prst="rect">
            <a:avLst/>
          </a:prstGeom>
          <a:noFill/>
        </p:spPr>
        <p:txBody>
          <a:bodyPr wrap="square" rtlCol="0">
            <a:spAutoFit/>
          </a:bodyPr>
          <a:lstStyle/>
          <a:p>
            <a:r>
              <a:rPr lang="fr-FR" dirty="0">
                <a:solidFill>
                  <a:srgbClr val="3333CC"/>
                </a:solidFill>
              </a:rPr>
              <a:t>3 mètres</a:t>
            </a:r>
          </a:p>
        </p:txBody>
      </p:sp>
      <p:sp>
        <p:nvSpPr>
          <p:cNvPr id="4" name="ZoneTexte 3">
            <a:extLst>
              <a:ext uri="{FF2B5EF4-FFF2-40B4-BE49-F238E27FC236}">
                <a16:creationId xmlns:a16="http://schemas.microsoft.com/office/drawing/2014/main" id="{1C3BD6DB-A295-4D5C-B0C8-145F0FCF9CC3}"/>
              </a:ext>
            </a:extLst>
          </p:cNvPr>
          <p:cNvSpPr txBox="1"/>
          <p:nvPr/>
        </p:nvSpPr>
        <p:spPr>
          <a:xfrm>
            <a:off x="3923928" y="964598"/>
            <a:ext cx="1224130" cy="369332"/>
          </a:xfrm>
          <a:prstGeom prst="rect">
            <a:avLst/>
          </a:prstGeom>
          <a:noFill/>
        </p:spPr>
        <p:txBody>
          <a:bodyPr wrap="square" rtlCol="0">
            <a:spAutoFit/>
          </a:bodyPr>
          <a:lstStyle/>
          <a:p>
            <a:r>
              <a:rPr lang="fr-FR" dirty="0">
                <a:solidFill>
                  <a:srgbClr val="3333CC"/>
                </a:solidFill>
              </a:rPr>
              <a:t>3 mètres</a:t>
            </a:r>
          </a:p>
        </p:txBody>
      </p:sp>
    </p:spTree>
    <p:extLst>
      <p:ext uri="{BB962C8B-B14F-4D97-AF65-F5344CB8AC3E}">
        <p14:creationId xmlns:p14="http://schemas.microsoft.com/office/powerpoint/2010/main" val="19966472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2339752" y="1514396"/>
            <a:ext cx="3837384" cy="3837384"/>
          </a:xfrm>
          <a:prstGeom prst="rect">
            <a:avLst/>
          </a:prstGeom>
        </p:spPr>
      </p:pic>
      <p:sp>
        <p:nvSpPr>
          <p:cNvPr id="5" name="Espace réservé du numéro de diapositive 4"/>
          <p:cNvSpPr>
            <a:spLocks noGrp="1"/>
          </p:cNvSpPr>
          <p:nvPr>
            <p:ph type="sldNum" sz="quarter" idx="12"/>
          </p:nvPr>
        </p:nvSpPr>
        <p:spPr/>
        <p:txBody>
          <a:bodyPr/>
          <a:lstStyle/>
          <a:p>
            <a:pPr>
              <a:defRPr/>
            </a:pPr>
            <a:fld id="{85325D8B-C245-4652-8D6A-70114902EF79}" type="slidenum">
              <a:rPr lang="fr-FR" altLang="fr-FR" smtClean="0"/>
              <a:pPr>
                <a:defRPr/>
              </a:pPr>
              <a:t>12</a:t>
            </a:fld>
            <a:endParaRPr lang="fr-FR" altLang="fr-FR"/>
          </a:p>
        </p:txBody>
      </p:sp>
      <p:sp>
        <p:nvSpPr>
          <p:cNvPr id="7" name="Rectangle 6"/>
          <p:cNvSpPr/>
          <p:nvPr/>
        </p:nvSpPr>
        <p:spPr>
          <a:xfrm>
            <a:off x="1115616" y="5351780"/>
            <a:ext cx="5940152" cy="369332"/>
          </a:xfrm>
          <a:prstGeom prst="rect">
            <a:avLst/>
          </a:prstGeom>
        </p:spPr>
        <p:txBody>
          <a:bodyPr wrap="square">
            <a:spAutoFit/>
          </a:bodyPr>
          <a:lstStyle/>
          <a:p>
            <a:pPr algn="just"/>
            <a:r>
              <a:rPr lang="fr-FR" b="1" u="sng" dirty="0">
                <a:latin typeface="Verdana" panose="020B0604030504040204" pitchFamily="34" charset="0"/>
                <a:ea typeface="Verdana" panose="020B0604030504040204" pitchFamily="34" charset="0"/>
              </a:rPr>
              <a:t>Figure 4</a:t>
            </a:r>
            <a:r>
              <a:rPr lang="fr-FR" b="1" u="sng" dirty="0" smtClean="0">
                <a:latin typeface="Verdana" panose="020B0604030504040204" pitchFamily="34" charset="0"/>
                <a:ea typeface="Verdana" panose="020B0604030504040204" pitchFamily="34" charset="0"/>
              </a:rPr>
              <a:t> </a:t>
            </a:r>
            <a:r>
              <a:rPr lang="fr-FR"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cardiofréquencemètre (DECATHLON) </a:t>
            </a:r>
            <a:endParaRPr lang="fr-FR" dirty="0">
              <a:latin typeface="Verdana" panose="020B0604030504040204" pitchFamily="34" charset="0"/>
              <a:ea typeface="Verdana" panose="020B0604030504040204" pitchFamily="34" charset="0"/>
            </a:endParaRPr>
          </a:p>
        </p:txBody>
      </p:sp>
      <p:sp>
        <p:nvSpPr>
          <p:cNvPr id="8" name="Titre 1"/>
          <p:cNvSpPr>
            <a:spLocks noGrp="1"/>
          </p:cNvSpPr>
          <p:nvPr>
            <p:ph type="title"/>
          </p:nvPr>
        </p:nvSpPr>
        <p:spPr>
          <a:xfrm>
            <a:off x="539750" y="-14288"/>
            <a:ext cx="8229600" cy="1143001"/>
          </a:xfrm>
        </p:spPr>
        <p:txBody>
          <a:bodyPr/>
          <a:lstStyle/>
          <a:p>
            <a:pPr eaLnBrk="1" hangingPunct="1"/>
            <a:r>
              <a:rPr lang="fr-FR" altLang="fr-FR" sz="4200" dirty="0" smtClean="0"/>
              <a:t>MATERIEL ET METHODES</a:t>
            </a:r>
          </a:p>
        </p:txBody>
      </p:sp>
    </p:spTree>
    <p:extLst>
      <p:ext uri="{BB962C8B-B14F-4D97-AF65-F5344CB8AC3E}">
        <p14:creationId xmlns:p14="http://schemas.microsoft.com/office/powerpoint/2010/main" val="1974133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Espace réservé du contenu 2"/>
          <p:cNvSpPr>
            <a:spLocks noGrp="1"/>
          </p:cNvSpPr>
          <p:nvPr>
            <p:ph idx="1"/>
          </p:nvPr>
        </p:nvSpPr>
        <p:spPr>
          <a:xfrm>
            <a:off x="323528" y="692696"/>
            <a:ext cx="8424936" cy="6021387"/>
          </a:xfrm>
        </p:spPr>
        <p:txBody>
          <a:bodyPr/>
          <a:lstStyle/>
          <a:p>
            <a:pPr>
              <a:defRPr/>
            </a:pPr>
            <a:endParaRPr lang="fr-FR" altLang="fr-FR" sz="2400" dirty="0" smtClean="0"/>
          </a:p>
          <a:p>
            <a:pPr marL="0" lvl="0" indent="0" algn="just">
              <a:lnSpc>
                <a:spcPct val="150000"/>
              </a:lnSpc>
              <a:buNone/>
            </a:pPr>
            <a:endParaRPr lang="fr-FR" sz="2000" b="1" dirty="0">
              <a:solidFill>
                <a:srgbClr val="000000"/>
              </a:solidFill>
              <a:ea typeface="ＭＳ Ｐゴシック"/>
              <a:cs typeface="Times New Roman" panose="02020603050405020304" pitchFamily="18" charset="0"/>
            </a:endParaRPr>
          </a:p>
          <a:p>
            <a:pPr marL="914400" lvl="1" indent="-457200">
              <a:lnSpc>
                <a:spcPct val="150000"/>
              </a:lnSpc>
              <a:buFont typeface="Wingdings" panose="05000000000000000000" pitchFamily="2" charset="2"/>
              <a:buChar char="Ø"/>
            </a:pPr>
            <a:endParaRPr lang="fr-FR" sz="2400" dirty="0" smtClean="0">
              <a:solidFill>
                <a:srgbClr val="000000"/>
              </a:solidFill>
              <a:ea typeface="ＭＳ Ｐゴシック"/>
              <a:cs typeface="Times New Roman" panose="02020603050405020304" pitchFamily="18" charset="0"/>
            </a:endParaRPr>
          </a:p>
          <a:p>
            <a:pPr lvl="1">
              <a:lnSpc>
                <a:spcPct val="150000"/>
              </a:lnSpc>
              <a:buFont typeface="Arial" panose="020B0604020202020204" pitchFamily="34" charset="0"/>
              <a:buChar char="•"/>
            </a:pPr>
            <a:r>
              <a:rPr lang="fr-FR" sz="2600" dirty="0" smtClean="0">
                <a:solidFill>
                  <a:srgbClr val="000000"/>
                </a:solidFill>
                <a:ea typeface="ＭＳ Ｐゴシック"/>
                <a:cs typeface="Times New Roman" panose="02020603050405020304" pitchFamily="18" charset="0"/>
              </a:rPr>
              <a:t>Δ FC = </a:t>
            </a:r>
            <a:r>
              <a:rPr lang="el-GR" sz="2600" dirty="0" smtClean="0">
                <a:solidFill>
                  <a:srgbClr val="000000"/>
                </a:solidFill>
                <a:ea typeface="ＭＳ Ｐゴシック"/>
                <a:cs typeface="Times New Roman" panose="02020603050405020304" pitchFamily="18" charset="0"/>
              </a:rPr>
              <a:t>Δ</a:t>
            </a:r>
            <a:r>
              <a:rPr lang="fr-FR" sz="2600" dirty="0" smtClean="0">
                <a:solidFill>
                  <a:srgbClr val="000000"/>
                </a:solidFill>
                <a:ea typeface="ＭＳ Ｐゴシック"/>
                <a:cs typeface="Times New Roman" panose="02020603050405020304" pitchFamily="18" charset="0"/>
              </a:rPr>
              <a:t> FC  </a:t>
            </a:r>
            <a:r>
              <a:rPr lang="fr-FR" sz="2600" dirty="0">
                <a:solidFill>
                  <a:srgbClr val="000000"/>
                </a:solidFill>
                <a:ea typeface="ＭＳ Ｐゴシック"/>
                <a:cs typeface="Times New Roman" panose="02020603050405020304" pitchFamily="18" charset="0"/>
              </a:rPr>
              <a:t>fin d'exercice </a:t>
            </a:r>
            <a:r>
              <a:rPr lang="fr-FR" sz="2600" dirty="0" smtClean="0">
                <a:solidFill>
                  <a:srgbClr val="000000"/>
                </a:solidFill>
                <a:ea typeface="ＭＳ Ｐゴシック"/>
                <a:cs typeface="Times New Roman" panose="02020603050405020304" pitchFamily="18" charset="0"/>
              </a:rPr>
              <a:t>- FC </a:t>
            </a:r>
            <a:r>
              <a:rPr lang="fr-FR" sz="2600" dirty="0">
                <a:solidFill>
                  <a:srgbClr val="000000"/>
                </a:solidFill>
                <a:ea typeface="ＭＳ Ｐゴシック"/>
                <a:cs typeface="Times New Roman" panose="02020603050405020304" pitchFamily="18" charset="0"/>
              </a:rPr>
              <a:t>au </a:t>
            </a:r>
            <a:r>
              <a:rPr lang="fr-FR" sz="2600" dirty="0" smtClean="0">
                <a:solidFill>
                  <a:srgbClr val="000000"/>
                </a:solidFill>
                <a:ea typeface="ＭＳ Ｐゴシック"/>
                <a:cs typeface="Times New Roman" panose="02020603050405020304" pitchFamily="18" charset="0"/>
              </a:rPr>
              <a:t>repos</a:t>
            </a:r>
          </a:p>
          <a:p>
            <a:pPr lvl="1">
              <a:lnSpc>
                <a:spcPct val="150000"/>
              </a:lnSpc>
              <a:buFont typeface="Arial" panose="020B0604020202020204" pitchFamily="34" charset="0"/>
              <a:buChar char="•"/>
            </a:pPr>
            <a:r>
              <a:rPr lang="fr-FR" sz="2600" dirty="0" smtClean="0">
                <a:solidFill>
                  <a:srgbClr val="000000"/>
                </a:solidFill>
                <a:ea typeface="ＭＳ Ｐゴシック"/>
                <a:cs typeface="Times New Roman" panose="02020603050405020304" pitchFamily="18" charset="0"/>
              </a:rPr>
              <a:t>Δ FCR1 = FC </a:t>
            </a:r>
            <a:r>
              <a:rPr lang="fr-FR" sz="2600" dirty="0">
                <a:solidFill>
                  <a:srgbClr val="000000"/>
                </a:solidFill>
                <a:ea typeface="ＭＳ Ｐゴシック"/>
                <a:cs typeface="Times New Roman" panose="02020603050405020304" pitchFamily="18" charset="0"/>
              </a:rPr>
              <a:t>de fin </a:t>
            </a:r>
            <a:r>
              <a:rPr lang="fr-FR" sz="2600" dirty="0" smtClean="0">
                <a:solidFill>
                  <a:srgbClr val="000000"/>
                </a:solidFill>
                <a:ea typeface="ＭＳ Ｐゴシック"/>
                <a:cs typeface="Times New Roman" panose="02020603050405020304" pitchFamily="18" charset="0"/>
              </a:rPr>
              <a:t>d'exercice - FC 1 </a:t>
            </a:r>
            <a:r>
              <a:rPr lang="fr-FR" sz="2600" dirty="0">
                <a:solidFill>
                  <a:srgbClr val="000000"/>
                </a:solidFill>
                <a:ea typeface="ＭＳ Ｐゴシック"/>
                <a:cs typeface="Times New Roman" panose="02020603050405020304" pitchFamily="18" charset="0"/>
              </a:rPr>
              <a:t>min après </a:t>
            </a:r>
            <a:r>
              <a:rPr lang="fr-FR" sz="2600" dirty="0" smtClean="0">
                <a:solidFill>
                  <a:srgbClr val="000000"/>
                </a:solidFill>
                <a:ea typeface="ＭＳ Ｐゴシック"/>
                <a:cs typeface="Times New Roman" panose="02020603050405020304" pitchFamily="18" charset="0"/>
              </a:rPr>
              <a:t>exercice</a:t>
            </a:r>
          </a:p>
          <a:p>
            <a:pPr marL="457200" lvl="1" indent="0">
              <a:lnSpc>
                <a:spcPct val="150000"/>
              </a:lnSpc>
              <a:buNone/>
            </a:pPr>
            <a:r>
              <a:rPr lang="fr-FR" sz="2200" dirty="0" smtClean="0">
                <a:solidFill>
                  <a:srgbClr val="000000"/>
                </a:solidFill>
                <a:ea typeface="ＭＳ Ｐゴシック"/>
                <a:cs typeface="Times New Roman" panose="02020603050405020304" pitchFamily="18" charset="0"/>
              </a:rPr>
              <a:t>FCR = FC de récupération </a:t>
            </a:r>
            <a:endParaRPr lang="fr-FR" altLang="fr-FR" sz="2200" dirty="0" smtClean="0"/>
          </a:p>
        </p:txBody>
      </p:sp>
      <p:sp>
        <p:nvSpPr>
          <p:cNvPr id="5" name="Titre 1"/>
          <p:cNvSpPr>
            <a:spLocks noGrp="1"/>
          </p:cNvSpPr>
          <p:nvPr>
            <p:ph type="title"/>
          </p:nvPr>
        </p:nvSpPr>
        <p:spPr>
          <a:xfrm>
            <a:off x="539750" y="-14288"/>
            <a:ext cx="8229600" cy="1143001"/>
          </a:xfrm>
        </p:spPr>
        <p:txBody>
          <a:bodyPr/>
          <a:lstStyle/>
          <a:p>
            <a:pPr eaLnBrk="1" hangingPunct="1"/>
            <a:r>
              <a:rPr lang="fr-FR" altLang="fr-FR" sz="4200" dirty="0" smtClean="0"/>
              <a:t>MATERIEL ET METHODES</a:t>
            </a:r>
          </a:p>
        </p:txBody>
      </p:sp>
      <p:sp>
        <p:nvSpPr>
          <p:cNvPr id="3" name="Espace réservé du numéro de diapositive 2"/>
          <p:cNvSpPr>
            <a:spLocks noGrp="1"/>
          </p:cNvSpPr>
          <p:nvPr>
            <p:ph type="sldNum" sz="quarter" idx="12"/>
          </p:nvPr>
        </p:nvSpPr>
        <p:spPr/>
        <p:txBody>
          <a:bodyPr/>
          <a:lstStyle/>
          <a:p>
            <a:fld id="{5E904877-796A-4CA5-949A-E07D67C8182C}" type="slidenum">
              <a:rPr lang="fr-FR" smtClean="0"/>
              <a:pPr/>
              <a:t>13</a:t>
            </a:fld>
            <a:endParaRPr lang="fr-FR"/>
          </a:p>
        </p:txBody>
      </p:sp>
    </p:spTree>
    <p:extLst>
      <p:ext uri="{BB962C8B-B14F-4D97-AF65-F5344CB8AC3E}">
        <p14:creationId xmlns:p14="http://schemas.microsoft.com/office/powerpoint/2010/main" val="2842461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Espace réservé du contenu 2"/>
          <p:cNvSpPr>
            <a:spLocks noGrp="1"/>
          </p:cNvSpPr>
          <p:nvPr>
            <p:ph idx="1"/>
          </p:nvPr>
        </p:nvSpPr>
        <p:spPr>
          <a:xfrm>
            <a:off x="-30156" y="1152029"/>
            <a:ext cx="9577064" cy="6021387"/>
          </a:xfrm>
        </p:spPr>
        <p:txBody>
          <a:bodyPr/>
          <a:lstStyle/>
          <a:p>
            <a:pPr>
              <a:defRPr/>
            </a:pPr>
            <a:endParaRPr lang="fr-FR" altLang="fr-FR" sz="2400" dirty="0" smtClean="0"/>
          </a:p>
          <a:p>
            <a:pPr>
              <a:defRPr/>
            </a:pPr>
            <a:endParaRPr lang="fr-FR" altLang="fr-FR" sz="2000" dirty="0"/>
          </a:p>
          <a:p>
            <a:pPr marL="571500" lvl="0" indent="-571500" algn="just">
              <a:lnSpc>
                <a:spcPct val="150000"/>
              </a:lnSpc>
              <a:buFont typeface="Wingdings" panose="05000000000000000000" pitchFamily="2" charset="2"/>
              <a:buChar char="v"/>
            </a:pPr>
            <a:r>
              <a:rPr lang="fr-FR" sz="2000" b="1" dirty="0">
                <a:solidFill>
                  <a:srgbClr val="000000"/>
                </a:solidFill>
                <a:ea typeface="ＭＳ Ｐゴシック"/>
                <a:cs typeface="Times New Roman" panose="02020603050405020304" pitchFamily="18" charset="0"/>
              </a:rPr>
              <a:t>Traitement des données</a:t>
            </a:r>
          </a:p>
          <a:p>
            <a:pPr lvl="1">
              <a:lnSpc>
                <a:spcPct val="150000"/>
              </a:lnSpc>
              <a:buFont typeface="Arial" panose="020B0604020202020204" pitchFamily="34" charset="0"/>
              <a:buChar char="•"/>
            </a:pPr>
            <a:r>
              <a:rPr lang="fr-FR" sz="2400" dirty="0" smtClean="0">
                <a:solidFill>
                  <a:srgbClr val="000000"/>
                </a:solidFill>
                <a:ea typeface="ＭＳ Ｐゴシック"/>
                <a:cs typeface="Times New Roman" panose="02020603050405020304" pitchFamily="18" charset="0"/>
              </a:rPr>
              <a:t>Saisie et analyse : </a:t>
            </a:r>
            <a:r>
              <a:rPr lang="fr-FR" sz="2400" dirty="0">
                <a:solidFill>
                  <a:srgbClr val="000000"/>
                </a:solidFill>
                <a:ea typeface="ＭＳ Ｐゴシック"/>
                <a:cs typeface="Times New Roman" panose="02020603050405020304" pitchFamily="18" charset="0"/>
              </a:rPr>
              <a:t>EPI data 3.1 </a:t>
            </a:r>
          </a:p>
          <a:p>
            <a:pPr lvl="1">
              <a:lnSpc>
                <a:spcPct val="150000"/>
              </a:lnSpc>
              <a:buFont typeface="Arial" panose="020B0604020202020204" pitchFamily="34" charset="0"/>
              <a:buChar char="•"/>
            </a:pPr>
            <a:r>
              <a:rPr lang="fr-FR" sz="2400" dirty="0">
                <a:solidFill>
                  <a:srgbClr val="000000"/>
                </a:solidFill>
                <a:ea typeface="ＭＳ Ｐゴシック"/>
                <a:cs typeface="Times New Roman" panose="02020603050405020304" pitchFamily="18" charset="0"/>
              </a:rPr>
              <a:t>V</a:t>
            </a:r>
            <a:r>
              <a:rPr lang="fr-FR" sz="2400" dirty="0" smtClean="0">
                <a:solidFill>
                  <a:srgbClr val="000000"/>
                </a:solidFill>
                <a:ea typeface="ＭＳ Ｐゴシック"/>
                <a:cs typeface="Times New Roman" panose="02020603050405020304" pitchFamily="18" charset="0"/>
              </a:rPr>
              <a:t>ariables quantitatives en </a:t>
            </a:r>
            <a:r>
              <a:rPr lang="fr-FR" sz="2400" dirty="0" err="1" smtClean="0">
                <a:solidFill>
                  <a:srgbClr val="000000"/>
                </a:solidFill>
                <a:ea typeface="ＭＳ Ｐゴシック"/>
                <a:cs typeface="Times New Roman" panose="02020603050405020304" pitchFamily="18" charset="0"/>
              </a:rPr>
              <a:t>moy</a:t>
            </a:r>
            <a:r>
              <a:rPr lang="fr-FR" sz="2400" dirty="0">
                <a:solidFill>
                  <a:srgbClr val="000000"/>
                </a:solidFill>
                <a:ea typeface="ＭＳ Ｐゴシック"/>
                <a:cs typeface="Times New Roman" panose="02020603050405020304" pitchFamily="18" charset="0"/>
              </a:rPr>
              <a:t> </a:t>
            </a:r>
            <a:r>
              <a:rPr lang="fr-FR" sz="2400" dirty="0" smtClean="0">
                <a:solidFill>
                  <a:srgbClr val="000000"/>
                </a:solidFill>
                <a:ea typeface="ＭＳ Ｐゴシック"/>
                <a:cs typeface="Times New Roman" panose="02020603050405020304" pitchFamily="18" charset="0"/>
              </a:rPr>
              <a:t>+- écart type, </a:t>
            </a:r>
            <a:r>
              <a:rPr lang="fr-FR" sz="2000" dirty="0" smtClean="0">
                <a:solidFill>
                  <a:srgbClr val="000000"/>
                </a:solidFill>
                <a:ea typeface="ＭＳ Ｐゴシック"/>
                <a:cs typeface="Times New Roman" panose="02020603050405020304" pitchFamily="18" charset="0"/>
              </a:rPr>
              <a:t>test </a:t>
            </a:r>
            <a:r>
              <a:rPr lang="fr-FR" sz="2000" i="1" dirty="0" smtClean="0">
                <a:solidFill>
                  <a:srgbClr val="000000"/>
                </a:solidFill>
                <a:ea typeface="ＭＳ Ｐゴシック"/>
                <a:cs typeface="Times New Roman" panose="02020603050405020304" pitchFamily="18" charset="0"/>
              </a:rPr>
              <a:t>t</a:t>
            </a:r>
            <a:r>
              <a:rPr lang="fr-FR" sz="2000" dirty="0" smtClean="0">
                <a:solidFill>
                  <a:srgbClr val="000000"/>
                </a:solidFill>
                <a:ea typeface="ＭＳ Ｐゴシック"/>
                <a:cs typeface="Times New Roman" panose="02020603050405020304" pitchFamily="18" charset="0"/>
              </a:rPr>
              <a:t> de </a:t>
            </a:r>
            <a:r>
              <a:rPr lang="fr-FR" sz="2000" dirty="0" err="1" smtClean="0">
                <a:solidFill>
                  <a:srgbClr val="000000"/>
                </a:solidFill>
                <a:ea typeface="ＭＳ Ｐゴシック"/>
                <a:cs typeface="Times New Roman" panose="02020603050405020304" pitchFamily="18" charset="0"/>
              </a:rPr>
              <a:t>student</a:t>
            </a:r>
            <a:endParaRPr lang="fr-FR" sz="2000" dirty="0" smtClean="0">
              <a:solidFill>
                <a:srgbClr val="000000"/>
              </a:solidFill>
              <a:ea typeface="ＭＳ Ｐゴシック"/>
              <a:cs typeface="Times New Roman" panose="02020603050405020304" pitchFamily="18" charset="0"/>
            </a:endParaRPr>
          </a:p>
          <a:p>
            <a:pPr lvl="1">
              <a:lnSpc>
                <a:spcPct val="150000"/>
              </a:lnSpc>
              <a:buFont typeface="Arial" panose="020B0604020202020204" pitchFamily="34" charset="0"/>
              <a:buChar char="•"/>
            </a:pPr>
            <a:r>
              <a:rPr lang="fr-FR" sz="2400" dirty="0" smtClean="0">
                <a:solidFill>
                  <a:srgbClr val="000000"/>
                </a:solidFill>
                <a:ea typeface="ＭＳ Ｐゴシック"/>
                <a:cs typeface="Times New Roman" panose="02020603050405020304" pitchFamily="18" charset="0"/>
              </a:rPr>
              <a:t>Variables qualitatives : </a:t>
            </a:r>
            <a:r>
              <a:rPr lang="fr-FR" sz="2400" dirty="0">
                <a:solidFill>
                  <a:srgbClr val="000000"/>
                </a:solidFill>
                <a:ea typeface="ＭＳ Ｐゴシック"/>
                <a:cs typeface="Times New Roman" panose="02020603050405020304" pitchFamily="18" charset="0"/>
              </a:rPr>
              <a:t>proportions, test de </a:t>
            </a:r>
            <a:r>
              <a:rPr lang="fr-FR" sz="2400" dirty="0" smtClean="0">
                <a:solidFill>
                  <a:srgbClr val="000000"/>
                </a:solidFill>
                <a:ea typeface="ＭＳ Ｐゴシック"/>
                <a:cs typeface="Times New Roman" panose="02020603050405020304" pitchFamily="18" charset="0"/>
              </a:rPr>
              <a:t>khi</a:t>
            </a:r>
            <a:r>
              <a:rPr lang="fr-FR" sz="2400" baseline="30000" dirty="0" smtClean="0">
                <a:solidFill>
                  <a:srgbClr val="000000"/>
                </a:solidFill>
                <a:ea typeface="ＭＳ Ｐゴシック"/>
                <a:cs typeface="Times New Roman" panose="02020603050405020304" pitchFamily="18" charset="0"/>
              </a:rPr>
              <a:t>2</a:t>
            </a:r>
            <a:endParaRPr lang="fr-FR" sz="2400" dirty="0" smtClean="0">
              <a:solidFill>
                <a:srgbClr val="000000"/>
              </a:solidFill>
              <a:ea typeface="ＭＳ Ｐゴシック"/>
              <a:cs typeface="Times New Roman" panose="02020603050405020304" pitchFamily="18" charset="0"/>
            </a:endParaRPr>
          </a:p>
          <a:p>
            <a:pPr lvl="1">
              <a:lnSpc>
                <a:spcPct val="150000"/>
              </a:lnSpc>
              <a:buFont typeface="Arial" panose="020B0604020202020204" pitchFamily="34" charset="0"/>
              <a:buChar char="•"/>
            </a:pPr>
            <a:r>
              <a:rPr lang="fr-FR" sz="2400" kern="1200" dirty="0" smtClean="0"/>
              <a:t>Seuil </a:t>
            </a:r>
            <a:r>
              <a:rPr lang="fr-FR" sz="2400" kern="1200" dirty="0"/>
              <a:t>de significativité </a:t>
            </a:r>
            <a:r>
              <a:rPr lang="fr-FR" sz="2400" kern="1200" dirty="0" smtClean="0"/>
              <a:t> </a:t>
            </a:r>
            <a:r>
              <a:rPr lang="fr-FR" sz="2400" kern="1200" dirty="0"/>
              <a:t>5% pour l’ensemble des analyses</a:t>
            </a:r>
            <a:r>
              <a:rPr lang="fr-FR" sz="2400" kern="1200" dirty="0" smtClean="0"/>
              <a:t>.</a:t>
            </a:r>
          </a:p>
          <a:p>
            <a:pPr marL="457200" lvl="1" indent="0">
              <a:lnSpc>
                <a:spcPct val="150000"/>
              </a:lnSpc>
              <a:buNone/>
            </a:pPr>
            <a:r>
              <a:rPr lang="fr-FR" kern="1200" dirty="0"/>
              <a:t/>
            </a:r>
            <a:br>
              <a:rPr lang="fr-FR" kern="1200" dirty="0"/>
            </a:br>
            <a:endParaRPr lang="fr-FR" altLang="fr-FR" sz="2400" dirty="0" smtClean="0"/>
          </a:p>
        </p:txBody>
      </p:sp>
      <p:sp>
        <p:nvSpPr>
          <p:cNvPr id="5" name="Titre 1"/>
          <p:cNvSpPr>
            <a:spLocks noGrp="1"/>
          </p:cNvSpPr>
          <p:nvPr>
            <p:ph type="title"/>
          </p:nvPr>
        </p:nvSpPr>
        <p:spPr>
          <a:xfrm>
            <a:off x="539750" y="-14288"/>
            <a:ext cx="8229600" cy="1143001"/>
          </a:xfrm>
        </p:spPr>
        <p:txBody>
          <a:bodyPr/>
          <a:lstStyle/>
          <a:p>
            <a:pPr eaLnBrk="1" hangingPunct="1"/>
            <a:r>
              <a:rPr lang="fr-FR" altLang="fr-FR" sz="4200" dirty="0" smtClean="0"/>
              <a:t>MATERIEL ET METHODES</a:t>
            </a:r>
          </a:p>
        </p:txBody>
      </p:sp>
      <p:sp>
        <p:nvSpPr>
          <p:cNvPr id="3" name="Espace réservé du numéro de diapositive 2"/>
          <p:cNvSpPr>
            <a:spLocks noGrp="1"/>
          </p:cNvSpPr>
          <p:nvPr>
            <p:ph type="sldNum" sz="quarter" idx="12"/>
          </p:nvPr>
        </p:nvSpPr>
        <p:spPr/>
        <p:txBody>
          <a:bodyPr/>
          <a:lstStyle/>
          <a:p>
            <a:fld id="{5E904877-796A-4CA5-949A-E07D67C8182C}" type="slidenum">
              <a:rPr lang="fr-FR" smtClean="0"/>
              <a:pPr/>
              <a:t>14</a:t>
            </a:fld>
            <a:endParaRPr lang="fr-FR"/>
          </a:p>
        </p:txBody>
      </p:sp>
    </p:spTree>
    <p:extLst>
      <p:ext uri="{BB962C8B-B14F-4D97-AF65-F5344CB8AC3E}">
        <p14:creationId xmlns:p14="http://schemas.microsoft.com/office/powerpoint/2010/main" val="3118938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Espace réservé du contenu 2"/>
          <p:cNvSpPr>
            <a:spLocks noGrp="1"/>
          </p:cNvSpPr>
          <p:nvPr>
            <p:ph idx="1"/>
          </p:nvPr>
        </p:nvSpPr>
        <p:spPr>
          <a:xfrm>
            <a:off x="72008" y="1600200"/>
            <a:ext cx="9324528" cy="4525963"/>
          </a:xfrm>
        </p:spPr>
        <p:txBody>
          <a:bodyPr/>
          <a:lstStyle/>
          <a:p>
            <a:pPr algn="ctr">
              <a:lnSpc>
                <a:spcPct val="150000"/>
              </a:lnSpc>
              <a:buFont typeface="Wingdings" panose="05000000000000000000" pitchFamily="2" charset="2"/>
              <a:buChar char="v"/>
            </a:pPr>
            <a:r>
              <a:rPr lang="fr-FR" sz="2600" u="sng" dirty="0" smtClean="0"/>
              <a:t>Données épidémiologiques </a:t>
            </a:r>
          </a:p>
          <a:p>
            <a:pPr>
              <a:lnSpc>
                <a:spcPct val="150000"/>
              </a:lnSpc>
              <a:defRPr/>
            </a:pPr>
            <a:r>
              <a:rPr lang="fr-FR" altLang="fr-FR" sz="2400" dirty="0"/>
              <a:t>Patients ( n=98) :</a:t>
            </a:r>
          </a:p>
          <a:p>
            <a:pPr>
              <a:lnSpc>
                <a:spcPct val="150000"/>
              </a:lnSpc>
              <a:defRPr/>
            </a:pPr>
            <a:r>
              <a:rPr lang="fr-FR" altLang="fr-FR" sz="2400" dirty="0"/>
              <a:t>Femmes 60% (n=59)</a:t>
            </a:r>
          </a:p>
          <a:p>
            <a:pPr>
              <a:lnSpc>
                <a:spcPct val="150000"/>
              </a:lnSpc>
              <a:defRPr/>
            </a:pPr>
            <a:r>
              <a:rPr lang="fr-FR" altLang="fr-FR" sz="2400" dirty="0"/>
              <a:t>Age moyen 53,6 ± 11,2 ans </a:t>
            </a:r>
          </a:p>
          <a:p>
            <a:pPr>
              <a:lnSpc>
                <a:spcPct val="150000"/>
              </a:lnSpc>
              <a:defRPr/>
            </a:pPr>
            <a:r>
              <a:rPr lang="fr-FR" altLang="fr-FR" sz="2400" dirty="0"/>
              <a:t>IMC moyen : </a:t>
            </a:r>
            <a:r>
              <a:rPr lang="fr-FR" altLang="fr-FR" sz="2400" dirty="0" smtClean="0"/>
              <a:t>25 ±</a:t>
            </a:r>
            <a:r>
              <a:rPr lang="fr-FR" altLang="fr-FR" sz="3600" dirty="0" smtClean="0"/>
              <a:t> </a:t>
            </a:r>
            <a:r>
              <a:rPr lang="fr-FR" altLang="fr-FR" sz="2400" dirty="0"/>
              <a:t>6 </a:t>
            </a:r>
            <a:r>
              <a:rPr lang="fr-FR" altLang="fr-FR" sz="2400" dirty="0" smtClean="0"/>
              <a:t>Kg/m</a:t>
            </a:r>
            <a:r>
              <a:rPr lang="fr-FR" altLang="fr-FR" sz="2400" baseline="30000" dirty="0" smtClean="0"/>
              <a:t>2</a:t>
            </a:r>
            <a:endParaRPr lang="fr-FR" altLang="fr-FR" sz="2400" baseline="30000" dirty="0"/>
          </a:p>
        </p:txBody>
      </p:sp>
      <p:sp>
        <p:nvSpPr>
          <p:cNvPr id="5" name="Titre 1"/>
          <p:cNvSpPr>
            <a:spLocks noGrp="1"/>
          </p:cNvSpPr>
          <p:nvPr>
            <p:ph type="title"/>
          </p:nvPr>
        </p:nvSpPr>
        <p:spPr>
          <a:xfrm>
            <a:off x="539750" y="-14288"/>
            <a:ext cx="8229600" cy="1143001"/>
          </a:xfrm>
        </p:spPr>
        <p:txBody>
          <a:bodyPr/>
          <a:lstStyle/>
          <a:p>
            <a:pPr eaLnBrk="1" hangingPunct="1"/>
            <a:r>
              <a:rPr lang="fr-FR" altLang="fr-FR" sz="4200" dirty="0" smtClean="0"/>
              <a:t>RESULTATS</a:t>
            </a:r>
          </a:p>
        </p:txBody>
      </p:sp>
      <p:sp>
        <p:nvSpPr>
          <p:cNvPr id="3" name="Espace réservé du numéro de diapositive 2"/>
          <p:cNvSpPr>
            <a:spLocks noGrp="1"/>
          </p:cNvSpPr>
          <p:nvPr>
            <p:ph type="sldNum" sz="quarter" idx="12"/>
          </p:nvPr>
        </p:nvSpPr>
        <p:spPr/>
        <p:txBody>
          <a:bodyPr/>
          <a:lstStyle/>
          <a:p>
            <a:fld id="{5E904877-796A-4CA5-949A-E07D67C8182C}" type="slidenum">
              <a:rPr lang="fr-FR" smtClean="0"/>
              <a:pPr/>
              <a:t>15</a:t>
            </a:fld>
            <a:endParaRPr lang="fr-FR"/>
          </a:p>
        </p:txBody>
      </p:sp>
    </p:spTree>
    <p:extLst>
      <p:ext uri="{BB962C8B-B14F-4D97-AF65-F5344CB8AC3E}">
        <p14:creationId xmlns:p14="http://schemas.microsoft.com/office/powerpoint/2010/main" val="933411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Espace réservé du contenu 2"/>
          <p:cNvSpPr>
            <a:spLocks noGrp="1"/>
          </p:cNvSpPr>
          <p:nvPr>
            <p:ph idx="1"/>
          </p:nvPr>
        </p:nvSpPr>
        <p:spPr>
          <a:xfrm>
            <a:off x="72008" y="1412776"/>
            <a:ext cx="9324528" cy="4525963"/>
          </a:xfrm>
        </p:spPr>
        <p:txBody>
          <a:bodyPr/>
          <a:lstStyle/>
          <a:p>
            <a:pPr algn="ctr">
              <a:lnSpc>
                <a:spcPct val="150000"/>
              </a:lnSpc>
              <a:buFont typeface="Wingdings" panose="05000000000000000000" pitchFamily="2" charset="2"/>
              <a:buChar char="v"/>
            </a:pPr>
            <a:r>
              <a:rPr lang="fr-FR" sz="2600" u="sng" dirty="0" smtClean="0"/>
              <a:t>Données épidémiologiques </a:t>
            </a:r>
          </a:p>
          <a:p>
            <a:pPr lvl="0">
              <a:defRPr/>
            </a:pPr>
            <a:r>
              <a:rPr lang="fr-FR" altLang="fr-FR" sz="2800" dirty="0">
                <a:solidFill>
                  <a:srgbClr val="000000"/>
                </a:solidFill>
              </a:rPr>
              <a:t>FDR cardio-vasculaires : </a:t>
            </a:r>
            <a:endParaRPr lang="fr-FR" altLang="fr-FR" sz="2800" dirty="0" smtClean="0">
              <a:solidFill>
                <a:srgbClr val="000000"/>
              </a:solidFill>
            </a:endParaRPr>
          </a:p>
          <a:p>
            <a:pPr lvl="1">
              <a:defRPr/>
            </a:pPr>
            <a:r>
              <a:rPr lang="fr-FR" altLang="fr-FR" dirty="0" smtClean="0">
                <a:solidFill>
                  <a:srgbClr val="000000"/>
                </a:solidFill>
              </a:rPr>
              <a:t>Sédentarité : 62%</a:t>
            </a:r>
          </a:p>
          <a:p>
            <a:pPr lvl="1">
              <a:defRPr/>
            </a:pPr>
            <a:r>
              <a:rPr lang="fr-FR" altLang="fr-FR" dirty="0" smtClean="0">
                <a:solidFill>
                  <a:srgbClr val="000000"/>
                </a:solidFill>
              </a:rPr>
              <a:t>Surpoids - obésité : 37%</a:t>
            </a:r>
          </a:p>
          <a:p>
            <a:pPr lvl="1">
              <a:defRPr/>
            </a:pPr>
            <a:r>
              <a:rPr lang="fr-FR" altLang="fr-FR" dirty="0">
                <a:solidFill>
                  <a:srgbClr val="000000"/>
                </a:solidFill>
              </a:rPr>
              <a:t>D</a:t>
            </a:r>
            <a:r>
              <a:rPr lang="fr-FR" altLang="fr-FR" dirty="0" smtClean="0">
                <a:solidFill>
                  <a:srgbClr val="000000"/>
                </a:solidFill>
              </a:rPr>
              <a:t>iabète : 52%</a:t>
            </a:r>
          </a:p>
          <a:p>
            <a:pPr lvl="1">
              <a:defRPr/>
            </a:pPr>
            <a:r>
              <a:rPr lang="fr-FR" altLang="fr-FR" dirty="0" smtClean="0">
                <a:solidFill>
                  <a:srgbClr val="000000"/>
                </a:solidFill>
              </a:rPr>
              <a:t>HTA  : 64%</a:t>
            </a:r>
          </a:p>
          <a:p>
            <a:pPr lvl="1">
              <a:defRPr/>
            </a:pPr>
            <a:r>
              <a:rPr lang="fr-FR" altLang="fr-FR" dirty="0">
                <a:solidFill>
                  <a:srgbClr val="000000"/>
                </a:solidFill>
              </a:rPr>
              <a:t>H</a:t>
            </a:r>
            <a:r>
              <a:rPr lang="fr-FR" altLang="fr-FR" dirty="0" smtClean="0">
                <a:solidFill>
                  <a:srgbClr val="000000"/>
                </a:solidFill>
              </a:rPr>
              <a:t>ypercholestérolémie :11% </a:t>
            </a:r>
          </a:p>
          <a:p>
            <a:pPr lvl="1">
              <a:defRPr/>
            </a:pPr>
            <a:r>
              <a:rPr lang="fr-FR" altLang="fr-FR" dirty="0">
                <a:solidFill>
                  <a:srgbClr val="000000"/>
                </a:solidFill>
              </a:rPr>
              <a:t>T</a:t>
            </a:r>
            <a:r>
              <a:rPr lang="fr-FR" altLang="fr-FR" dirty="0" smtClean="0">
                <a:solidFill>
                  <a:srgbClr val="000000"/>
                </a:solidFill>
              </a:rPr>
              <a:t>abagisme : 8 %</a:t>
            </a:r>
            <a:endParaRPr lang="fr-FR" altLang="fr-FR" dirty="0"/>
          </a:p>
        </p:txBody>
      </p:sp>
      <p:sp>
        <p:nvSpPr>
          <p:cNvPr id="5" name="Titre 1"/>
          <p:cNvSpPr>
            <a:spLocks noGrp="1"/>
          </p:cNvSpPr>
          <p:nvPr>
            <p:ph type="title"/>
          </p:nvPr>
        </p:nvSpPr>
        <p:spPr>
          <a:xfrm>
            <a:off x="539750" y="-14288"/>
            <a:ext cx="8229600" cy="1143001"/>
          </a:xfrm>
        </p:spPr>
        <p:txBody>
          <a:bodyPr/>
          <a:lstStyle/>
          <a:p>
            <a:pPr eaLnBrk="1" hangingPunct="1"/>
            <a:r>
              <a:rPr lang="fr-FR" altLang="fr-FR" sz="4200" dirty="0" smtClean="0"/>
              <a:t>RESULTATS</a:t>
            </a:r>
          </a:p>
        </p:txBody>
      </p:sp>
      <p:sp>
        <p:nvSpPr>
          <p:cNvPr id="3" name="Espace réservé du numéro de diapositive 2"/>
          <p:cNvSpPr>
            <a:spLocks noGrp="1"/>
          </p:cNvSpPr>
          <p:nvPr>
            <p:ph type="sldNum" sz="quarter" idx="12"/>
          </p:nvPr>
        </p:nvSpPr>
        <p:spPr/>
        <p:txBody>
          <a:bodyPr/>
          <a:lstStyle/>
          <a:p>
            <a:fld id="{5E904877-796A-4CA5-949A-E07D67C8182C}" type="slidenum">
              <a:rPr lang="fr-FR" smtClean="0"/>
              <a:pPr/>
              <a:t>16</a:t>
            </a:fld>
            <a:endParaRPr lang="fr-FR"/>
          </a:p>
        </p:txBody>
      </p:sp>
    </p:spTree>
    <p:extLst>
      <p:ext uri="{BB962C8B-B14F-4D97-AF65-F5344CB8AC3E}">
        <p14:creationId xmlns:p14="http://schemas.microsoft.com/office/powerpoint/2010/main" val="1057057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Espace réservé du contenu 2"/>
          <p:cNvSpPr>
            <a:spLocks noGrp="1"/>
          </p:cNvSpPr>
          <p:nvPr>
            <p:ph idx="1"/>
          </p:nvPr>
        </p:nvSpPr>
        <p:spPr>
          <a:xfrm>
            <a:off x="72008" y="1412776"/>
            <a:ext cx="9324528" cy="4525963"/>
          </a:xfrm>
        </p:spPr>
        <p:txBody>
          <a:bodyPr/>
          <a:lstStyle/>
          <a:p>
            <a:pPr algn="ctr">
              <a:lnSpc>
                <a:spcPct val="150000"/>
              </a:lnSpc>
              <a:buFont typeface="Wingdings" panose="05000000000000000000" pitchFamily="2" charset="2"/>
              <a:buChar char="v"/>
            </a:pPr>
            <a:r>
              <a:rPr lang="fr-FR" sz="2600" u="sng" dirty="0" smtClean="0"/>
              <a:t>Données cliniques </a:t>
            </a:r>
          </a:p>
          <a:p>
            <a:pPr>
              <a:lnSpc>
                <a:spcPct val="150000"/>
              </a:lnSpc>
              <a:defRPr/>
            </a:pPr>
            <a:r>
              <a:rPr lang="fr-FR" altLang="fr-FR" sz="2800" dirty="0" smtClean="0"/>
              <a:t>IPSC moyen : 0,83 </a:t>
            </a:r>
            <a:r>
              <a:rPr lang="fr-FR" altLang="fr-FR" sz="2800" dirty="0"/>
              <a:t>± </a:t>
            </a:r>
            <a:r>
              <a:rPr lang="fr-FR" altLang="fr-FR" sz="2800" dirty="0" smtClean="0"/>
              <a:t>0,18</a:t>
            </a:r>
            <a:endParaRPr lang="fr-FR" altLang="fr-FR" sz="2800" dirty="0"/>
          </a:p>
          <a:p>
            <a:pPr>
              <a:lnSpc>
                <a:spcPct val="150000"/>
              </a:lnSpc>
              <a:defRPr/>
            </a:pPr>
            <a:r>
              <a:rPr lang="fr-FR" altLang="fr-FR" sz="2800" dirty="0" smtClean="0"/>
              <a:t>FC repos moyenne : 75 </a:t>
            </a:r>
            <a:r>
              <a:rPr lang="fr-FR" altLang="fr-FR" sz="2800" dirty="0"/>
              <a:t>± </a:t>
            </a:r>
            <a:r>
              <a:rPr lang="fr-FR" altLang="fr-FR" sz="2800" dirty="0" smtClean="0"/>
              <a:t>12 </a:t>
            </a:r>
            <a:r>
              <a:rPr lang="fr-FR" altLang="fr-FR" sz="2800" dirty="0" err="1" smtClean="0"/>
              <a:t>bpm</a:t>
            </a:r>
            <a:endParaRPr lang="fr-FR" altLang="fr-FR" sz="2800" dirty="0" smtClean="0"/>
          </a:p>
          <a:p>
            <a:pPr>
              <a:lnSpc>
                <a:spcPct val="150000"/>
              </a:lnSpc>
              <a:defRPr/>
            </a:pPr>
            <a:r>
              <a:rPr lang="fr-FR" altLang="fr-FR" sz="2800" dirty="0" smtClean="0"/>
              <a:t>FC fin d’exercice moyenne : 108 </a:t>
            </a:r>
            <a:r>
              <a:rPr lang="fr-FR" altLang="fr-FR" sz="2800" dirty="0"/>
              <a:t>± </a:t>
            </a:r>
            <a:r>
              <a:rPr lang="fr-FR" altLang="fr-FR" sz="2800" dirty="0" smtClean="0"/>
              <a:t>1</a:t>
            </a:r>
            <a:r>
              <a:rPr lang="fr-FR" altLang="fr-FR" sz="2800" dirty="0"/>
              <a:t>6</a:t>
            </a:r>
            <a:r>
              <a:rPr lang="fr-FR" altLang="fr-FR" sz="2800" dirty="0" smtClean="0"/>
              <a:t> </a:t>
            </a:r>
            <a:r>
              <a:rPr lang="fr-FR" altLang="fr-FR" sz="2800" dirty="0" err="1" smtClean="0"/>
              <a:t>bpm</a:t>
            </a:r>
            <a:endParaRPr lang="fr-FR" altLang="fr-FR" sz="2800" dirty="0" smtClean="0"/>
          </a:p>
          <a:p>
            <a:pPr>
              <a:lnSpc>
                <a:spcPct val="150000"/>
              </a:lnSpc>
              <a:defRPr/>
            </a:pPr>
            <a:r>
              <a:rPr lang="el-GR" altLang="fr-FR" sz="2800" dirty="0" smtClean="0"/>
              <a:t>Δ</a:t>
            </a:r>
            <a:r>
              <a:rPr lang="fr-FR" altLang="fr-FR" sz="2800" dirty="0" smtClean="0"/>
              <a:t>  FC </a:t>
            </a:r>
            <a:r>
              <a:rPr lang="fr-FR" altLang="fr-FR" sz="2800" dirty="0"/>
              <a:t>: 32 ± </a:t>
            </a:r>
            <a:r>
              <a:rPr lang="fr-FR" altLang="fr-FR" sz="2800" dirty="0" smtClean="0"/>
              <a:t>10 </a:t>
            </a:r>
            <a:r>
              <a:rPr lang="fr-FR" altLang="fr-FR" sz="2800" dirty="0" err="1" smtClean="0"/>
              <a:t>bpm</a:t>
            </a:r>
            <a:r>
              <a:rPr lang="fr-FR" altLang="fr-FR" sz="2800" dirty="0" smtClean="0"/>
              <a:t> </a:t>
            </a:r>
          </a:p>
          <a:p>
            <a:pPr>
              <a:lnSpc>
                <a:spcPct val="150000"/>
              </a:lnSpc>
              <a:defRPr/>
            </a:pPr>
            <a:r>
              <a:rPr lang="fr-FR" altLang="fr-FR" sz="2800" dirty="0" smtClean="0"/>
              <a:t>Δ FCR1 : 14 ± 8 </a:t>
            </a:r>
            <a:r>
              <a:rPr lang="fr-FR" altLang="fr-FR" sz="2800" dirty="0" err="1" smtClean="0"/>
              <a:t>bpm</a:t>
            </a:r>
            <a:endParaRPr lang="fr-FR" altLang="fr-FR" sz="2800" dirty="0"/>
          </a:p>
        </p:txBody>
      </p:sp>
      <p:sp>
        <p:nvSpPr>
          <p:cNvPr id="5" name="Titre 1"/>
          <p:cNvSpPr>
            <a:spLocks noGrp="1"/>
          </p:cNvSpPr>
          <p:nvPr>
            <p:ph type="title"/>
          </p:nvPr>
        </p:nvSpPr>
        <p:spPr>
          <a:xfrm>
            <a:off x="539750" y="-14288"/>
            <a:ext cx="8229600" cy="1143001"/>
          </a:xfrm>
        </p:spPr>
        <p:txBody>
          <a:bodyPr/>
          <a:lstStyle/>
          <a:p>
            <a:pPr eaLnBrk="1" hangingPunct="1"/>
            <a:r>
              <a:rPr lang="fr-FR" altLang="fr-FR" sz="4200" dirty="0" smtClean="0"/>
              <a:t>RESULTATS</a:t>
            </a:r>
          </a:p>
        </p:txBody>
      </p:sp>
      <p:sp>
        <p:nvSpPr>
          <p:cNvPr id="3" name="Espace réservé du numéro de diapositive 2"/>
          <p:cNvSpPr>
            <a:spLocks noGrp="1"/>
          </p:cNvSpPr>
          <p:nvPr>
            <p:ph type="sldNum" sz="quarter" idx="12"/>
          </p:nvPr>
        </p:nvSpPr>
        <p:spPr/>
        <p:txBody>
          <a:bodyPr/>
          <a:lstStyle/>
          <a:p>
            <a:fld id="{5E904877-796A-4CA5-949A-E07D67C8182C}" type="slidenum">
              <a:rPr lang="fr-FR" smtClean="0"/>
              <a:pPr/>
              <a:t>17</a:t>
            </a:fld>
            <a:endParaRPr lang="fr-FR"/>
          </a:p>
        </p:txBody>
      </p:sp>
    </p:spTree>
    <p:extLst>
      <p:ext uri="{BB962C8B-B14F-4D97-AF65-F5344CB8AC3E}">
        <p14:creationId xmlns:p14="http://schemas.microsoft.com/office/powerpoint/2010/main" val="3195812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2"/>
          <p:cNvSpPr>
            <a:spLocks noChangeArrowheads="1"/>
          </p:cNvSpPr>
          <p:nvPr/>
        </p:nvSpPr>
        <p:spPr bwMode="auto">
          <a:xfrm>
            <a:off x="467544" y="-60588"/>
            <a:ext cx="8928992" cy="485774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50000"/>
              </a:lnSpc>
              <a:spcBef>
                <a:spcPct val="0"/>
              </a:spcBef>
              <a:spcAft>
                <a:spcPts val="800"/>
              </a:spcAft>
              <a:buClrTx/>
              <a:buSzTx/>
              <a:buFontTx/>
              <a:buNone/>
              <a:tabLst/>
              <a:defRPr/>
            </a:pPr>
            <a:endParaRPr kumimoji="0" lang="fr-FR" sz="2600" b="0" i="0" u="none" strike="noStrike" kern="1200" cap="none" spc="0" normalizeH="0" baseline="0" noProof="0" dirty="0" smtClean="0">
              <a:ln>
                <a:noFill/>
              </a:ln>
              <a:solidFill>
                <a:srgbClr val="000000"/>
              </a:solidFill>
              <a:effectLst/>
              <a:uLnTx/>
              <a:uFillTx/>
              <a:latin typeface="Arial"/>
              <a:ea typeface="Verdana" panose="020B0604030504040204" pitchFamily="34" charset="0"/>
              <a:cs typeface="Arial" charset="0"/>
            </a:endParaRPr>
          </a:p>
          <a:p>
            <a:pPr marL="0" marR="0" lvl="0" indent="0" algn="l" defTabSz="914400" rtl="0" eaLnBrk="1" fontAlgn="base" latinLnBrk="0" hangingPunct="1">
              <a:lnSpc>
                <a:spcPct val="150000"/>
              </a:lnSpc>
              <a:spcBef>
                <a:spcPct val="0"/>
              </a:spcBef>
              <a:spcAft>
                <a:spcPts val="800"/>
              </a:spcAft>
              <a:buClrTx/>
              <a:buSzTx/>
              <a:buFontTx/>
              <a:buNone/>
              <a:tabLst/>
              <a:defRPr/>
            </a:pPr>
            <a:endParaRPr kumimoji="0" lang="fr-FR" sz="2600" b="0" i="0" u="none" strike="noStrike" kern="1200" cap="none" spc="0" normalizeH="0" baseline="0" noProof="0" dirty="0" smtClean="0">
              <a:ln>
                <a:noFill/>
              </a:ln>
              <a:solidFill>
                <a:srgbClr val="000000"/>
              </a:solidFill>
              <a:effectLst/>
              <a:uLnTx/>
              <a:uFillTx/>
              <a:latin typeface="Arial"/>
              <a:ea typeface="Verdana" panose="020B0604030504040204" pitchFamily="34" charset="0"/>
              <a:cs typeface="Arial" charset="0"/>
            </a:endParaRPr>
          </a:p>
          <a:p>
            <a:pPr marL="0" marR="0" lvl="0" indent="0" algn="l" defTabSz="914400" rtl="0" eaLnBrk="1" fontAlgn="base" latinLnBrk="0" hangingPunct="1">
              <a:lnSpc>
                <a:spcPct val="150000"/>
              </a:lnSpc>
              <a:spcBef>
                <a:spcPct val="0"/>
              </a:spcBef>
              <a:spcAft>
                <a:spcPts val="800"/>
              </a:spcAft>
              <a:buClrTx/>
              <a:buSzTx/>
              <a:buFontTx/>
              <a:buNone/>
              <a:tabLst/>
              <a:defRPr/>
            </a:pPr>
            <a:r>
              <a:rPr lang="fr-FR" sz="2400" dirty="0" smtClean="0">
                <a:solidFill>
                  <a:srgbClr val="000000"/>
                </a:solidFill>
                <a:latin typeface="Arial"/>
                <a:ea typeface="Verdana" panose="020B0604030504040204" pitchFamily="34" charset="0"/>
              </a:rPr>
              <a:t>Classification de FONTAINE (modifiée)</a:t>
            </a:r>
            <a:endParaRPr kumimoji="0" lang="fr-FR" sz="2400" b="0" i="0" u="none" strike="noStrike" kern="1200" cap="none" spc="0" normalizeH="0" baseline="0" noProof="0" dirty="0">
              <a:ln>
                <a:noFill/>
              </a:ln>
              <a:solidFill>
                <a:srgbClr val="000000"/>
              </a:solidFill>
              <a:effectLst/>
              <a:uLnTx/>
              <a:uFillTx/>
              <a:latin typeface="Arial"/>
              <a:ea typeface="Verdana" panose="020B0604030504040204" pitchFamily="34" charset="0"/>
            </a:endParaRPr>
          </a:p>
          <a:p>
            <a:pPr marL="0" marR="0" lvl="0" indent="0" algn="l" defTabSz="914400" rtl="0" eaLnBrk="1" fontAlgn="base" latinLnBrk="0" hangingPunct="1">
              <a:lnSpc>
                <a:spcPct val="150000"/>
              </a:lnSpc>
              <a:spcBef>
                <a:spcPct val="0"/>
              </a:spcBef>
              <a:spcAft>
                <a:spcPts val="800"/>
              </a:spcAft>
              <a:buClrTx/>
              <a:buSzTx/>
              <a:buFontTx/>
              <a:buNone/>
              <a:tabLst/>
              <a:defRPr/>
            </a:pPr>
            <a:endParaRPr kumimoji="0" lang="fr-FR" sz="2600" b="0" i="0" u="none" strike="noStrike" kern="1200" cap="none" spc="0" normalizeH="0" baseline="0" noProof="0" dirty="0">
              <a:ln>
                <a:noFill/>
              </a:ln>
              <a:solidFill>
                <a:srgbClr val="000000"/>
              </a:solidFill>
              <a:effectLst/>
              <a:uLnTx/>
              <a:uFillTx/>
              <a:latin typeface="Arial"/>
              <a:ea typeface="Verdana" panose="020B0604030504040204" pitchFamily="34" charset="0"/>
              <a:cs typeface="Arial" charset="0"/>
            </a:endParaRPr>
          </a:p>
          <a:p>
            <a:pPr marL="914400" marR="0" lvl="2" indent="0" algn="just" defTabSz="914400" rtl="0" eaLnBrk="1" fontAlgn="base" latinLnBrk="0" hangingPunct="1">
              <a:lnSpc>
                <a:spcPct val="100000"/>
              </a:lnSpc>
              <a:spcBef>
                <a:spcPct val="0"/>
              </a:spcBef>
              <a:spcAft>
                <a:spcPct val="0"/>
              </a:spcAft>
              <a:buClrTx/>
              <a:buSzTx/>
              <a:buFontTx/>
              <a:buNone/>
              <a:tabLst/>
              <a:defRPr/>
            </a:pPr>
            <a:endParaRPr kumimoji="0" lang="fr-FR" altLang="fr-FR" sz="23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Times New Roman" pitchFamily="18" charset="0"/>
            </a:endParaRPr>
          </a:p>
          <a:p>
            <a:pPr marL="914400" marR="0" lvl="2" indent="0" algn="just" defTabSz="914400" rtl="0" eaLnBrk="1" fontAlgn="base" latinLnBrk="0" hangingPunct="1">
              <a:lnSpc>
                <a:spcPct val="100000"/>
              </a:lnSpc>
              <a:spcBef>
                <a:spcPct val="0"/>
              </a:spcBef>
              <a:spcAft>
                <a:spcPct val="0"/>
              </a:spcAft>
              <a:buClrTx/>
              <a:buSzTx/>
              <a:buFontTx/>
              <a:buNone/>
              <a:tabLst/>
              <a:defRPr/>
            </a:pPr>
            <a:endParaRPr kumimoji="0" lang="fr-FR" altLang="fr-FR" sz="23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Times New Roman" pitchFamily="18" charset="0"/>
            </a:endParaRPr>
          </a:p>
          <a:p>
            <a:pPr marL="914400" marR="0" lvl="2" indent="0" algn="just" defTabSz="914400" rtl="0" eaLnBrk="1" fontAlgn="base" latinLnBrk="0" hangingPunct="1">
              <a:lnSpc>
                <a:spcPct val="100000"/>
              </a:lnSpc>
              <a:spcBef>
                <a:spcPct val="0"/>
              </a:spcBef>
              <a:spcAft>
                <a:spcPct val="0"/>
              </a:spcAft>
              <a:buClrTx/>
              <a:buSzTx/>
              <a:buFontTx/>
              <a:buNone/>
              <a:tabLst/>
              <a:defRPr/>
            </a:pPr>
            <a:endParaRPr kumimoji="0" lang="fr-FR" altLang="fr-FR" sz="23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Times New Roman" pitchFamily="18" charset="0"/>
            </a:endParaRPr>
          </a:p>
          <a:p>
            <a:pPr marL="914400" marR="0" lvl="2" indent="0" algn="just" defTabSz="914400" rtl="0" eaLnBrk="1" fontAlgn="base" latinLnBrk="0" hangingPunct="1">
              <a:lnSpc>
                <a:spcPct val="100000"/>
              </a:lnSpc>
              <a:spcBef>
                <a:spcPct val="0"/>
              </a:spcBef>
              <a:spcAft>
                <a:spcPct val="0"/>
              </a:spcAft>
              <a:buClrTx/>
              <a:buSzTx/>
              <a:buFontTx/>
              <a:buNone/>
              <a:tabLst/>
              <a:defRPr/>
            </a:pPr>
            <a:endParaRPr kumimoji="0" lang="fr-FR" altLang="fr-FR" sz="23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Times New Roman" pitchFamily="18" charset="0"/>
            </a:endParaRPr>
          </a:p>
          <a:p>
            <a:pPr marL="914400" marR="0" lvl="2" indent="0" algn="just" defTabSz="914400" rtl="0" eaLnBrk="1" fontAlgn="base" latinLnBrk="0" hangingPunct="1">
              <a:lnSpc>
                <a:spcPct val="100000"/>
              </a:lnSpc>
              <a:spcBef>
                <a:spcPct val="0"/>
              </a:spcBef>
              <a:spcAft>
                <a:spcPct val="0"/>
              </a:spcAft>
              <a:buClrTx/>
              <a:buSzTx/>
              <a:buFontTx/>
              <a:buNone/>
              <a:tabLst/>
              <a:defRPr/>
            </a:pPr>
            <a:endParaRPr kumimoji="0" lang="fr-FR" altLang="fr-FR" sz="23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Times New Roman" pitchFamily="18" charset="0"/>
            </a:endParaRPr>
          </a:p>
          <a:p>
            <a:pPr marL="914400" marR="0" lvl="2" indent="0" algn="just"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30000" noProof="0" dirty="0">
              <a:ln>
                <a:noFill/>
              </a:ln>
              <a:solidFill>
                <a:srgbClr val="000000"/>
              </a:solidFill>
              <a:effectLst/>
              <a:uLnTx/>
              <a:uFillTx/>
              <a:latin typeface="Arial Black" pitchFamily="34" charset="0"/>
              <a:ea typeface="+mn-ea"/>
              <a:cs typeface="Arial" charset="0"/>
            </a:endParaRPr>
          </a:p>
        </p:txBody>
      </p:sp>
      <p:graphicFrame>
        <p:nvGraphicFramePr>
          <p:cNvPr id="3" name="Tableau 3">
            <a:extLst>
              <a:ext uri="{FF2B5EF4-FFF2-40B4-BE49-F238E27FC236}">
                <a16:creationId xmlns:a16="http://schemas.microsoft.com/office/drawing/2014/main" id="{45F3741C-2F79-414D-84B1-08AE4080E54A}"/>
              </a:ext>
            </a:extLst>
          </p:cNvPr>
          <p:cNvGraphicFramePr>
            <a:graphicFrameLocks noGrp="1"/>
          </p:cNvGraphicFramePr>
          <p:nvPr>
            <p:extLst>
              <p:ext uri="{D42A27DB-BD31-4B8C-83A1-F6EECF244321}">
                <p14:modId xmlns:p14="http://schemas.microsoft.com/office/powerpoint/2010/main" val="2438936534"/>
              </p:ext>
            </p:extLst>
          </p:nvPr>
        </p:nvGraphicFramePr>
        <p:xfrm>
          <a:off x="467544" y="2144768"/>
          <a:ext cx="8301806" cy="3804512"/>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4153473069"/>
                    </a:ext>
                  </a:extLst>
                </a:gridCol>
                <a:gridCol w="2211258">
                  <a:extLst>
                    <a:ext uri="{9D8B030D-6E8A-4147-A177-3AD203B41FA5}">
                      <a16:colId xmlns:a16="http://schemas.microsoft.com/office/drawing/2014/main" val="3719575635"/>
                    </a:ext>
                  </a:extLst>
                </a:gridCol>
                <a:gridCol w="2418140">
                  <a:extLst>
                    <a:ext uri="{9D8B030D-6E8A-4147-A177-3AD203B41FA5}">
                      <a16:colId xmlns:a16="http://schemas.microsoft.com/office/drawing/2014/main" val="3548870155"/>
                    </a:ext>
                  </a:extLst>
                </a:gridCol>
              </a:tblGrid>
              <a:tr h="638727">
                <a:tc>
                  <a:txBody>
                    <a:bodyPr/>
                    <a:lstStyle/>
                    <a:p>
                      <a:pPr algn="ctr"/>
                      <a:r>
                        <a:rPr lang="fr-FR" sz="2400" dirty="0" smtClean="0">
                          <a:latin typeface="+mn-lt"/>
                          <a:ea typeface="Verdana" panose="020B0604030504040204" pitchFamily="34" charset="0"/>
                        </a:rPr>
                        <a:t>STADE</a:t>
                      </a:r>
                      <a:endParaRPr lang="fr-FR" sz="2400" dirty="0">
                        <a:latin typeface="+mn-lt"/>
                        <a:ea typeface="Verdana" panose="020B0604030504040204" pitchFamily="34" charset="0"/>
                      </a:endParaRPr>
                    </a:p>
                  </a:txBody>
                  <a:tcPr/>
                </a:tc>
                <a:tc>
                  <a:txBody>
                    <a:bodyPr/>
                    <a:lstStyle/>
                    <a:p>
                      <a:pPr algn="ctr"/>
                      <a:r>
                        <a:rPr lang="fr-FR" sz="2400" dirty="0" smtClean="0">
                          <a:latin typeface="+mn-lt"/>
                          <a:ea typeface="Verdana" panose="020B0604030504040204" pitchFamily="34" charset="0"/>
                        </a:rPr>
                        <a:t>Effectif</a:t>
                      </a:r>
                      <a:endParaRPr lang="fr-FR" sz="2400" dirty="0">
                        <a:latin typeface="+mn-lt"/>
                        <a:ea typeface="Verdana" panose="020B0604030504040204" pitchFamily="34" charset="0"/>
                      </a:endParaRPr>
                    </a:p>
                    <a:p>
                      <a:pPr algn="ctr"/>
                      <a:endParaRPr lang="fr-FR" sz="2400" dirty="0">
                        <a:latin typeface="+mn-lt"/>
                        <a:ea typeface="Verdana" panose="020B0604030504040204" pitchFamily="34" charset="0"/>
                      </a:endParaRPr>
                    </a:p>
                  </a:txBody>
                  <a:tcPr/>
                </a:tc>
                <a:tc>
                  <a:txBody>
                    <a:bodyPr/>
                    <a:lstStyle/>
                    <a:p>
                      <a:pPr algn="ctr"/>
                      <a:r>
                        <a:rPr lang="fr-FR" sz="2400" dirty="0" smtClean="0">
                          <a:latin typeface="+mn-lt"/>
                          <a:ea typeface="Verdana" panose="020B0604030504040204" pitchFamily="34" charset="0"/>
                        </a:rPr>
                        <a:t>Pourcentage %</a:t>
                      </a:r>
                      <a:endParaRPr lang="fr-FR" sz="2400" dirty="0">
                        <a:latin typeface="+mn-lt"/>
                        <a:ea typeface="Verdana" panose="020B0604030504040204" pitchFamily="34" charset="0"/>
                      </a:endParaRPr>
                    </a:p>
                  </a:txBody>
                  <a:tcPr/>
                </a:tc>
                <a:extLst>
                  <a:ext uri="{0D108BD9-81ED-4DB2-BD59-A6C34878D82A}">
                    <a16:rowId xmlns:a16="http://schemas.microsoft.com/office/drawing/2014/main" val="2003528662"/>
                  </a:ext>
                </a:extLst>
              </a:tr>
              <a:tr h="745388">
                <a:tc>
                  <a:txBody>
                    <a:bodyPr/>
                    <a:lstStyle/>
                    <a:p>
                      <a:pPr algn="l"/>
                      <a:r>
                        <a:rPr lang="fr-FR" sz="2400" dirty="0" smtClean="0">
                          <a:latin typeface="+mn-lt"/>
                          <a:ea typeface="Verdana" panose="020B0604030504040204" pitchFamily="34" charset="0"/>
                        </a:rPr>
                        <a:t>1 : </a:t>
                      </a:r>
                      <a:r>
                        <a:rPr lang="fr-FR" sz="1800" kern="1200" dirty="0" smtClean="0">
                          <a:solidFill>
                            <a:schemeClr val="dk1"/>
                          </a:solidFill>
                          <a:effectLst/>
                          <a:latin typeface="+mn-lt"/>
                          <a:ea typeface="+mn-ea"/>
                          <a:cs typeface="+mn-cs"/>
                        </a:rPr>
                        <a:t>Lésions athéromateuses asymptomatiques</a:t>
                      </a:r>
                      <a:endParaRPr lang="fr-FR" sz="2400" dirty="0">
                        <a:latin typeface="+mn-lt"/>
                        <a:ea typeface="Verdana" panose="020B0604030504040204" pitchFamily="34" charset="0"/>
                      </a:endParaRPr>
                    </a:p>
                  </a:txBody>
                  <a:tcPr/>
                </a:tc>
                <a:tc>
                  <a:txBody>
                    <a:bodyPr/>
                    <a:lstStyle/>
                    <a:p>
                      <a:pPr algn="ctr"/>
                      <a:r>
                        <a:rPr lang="fr-FR" sz="2400" dirty="0" smtClean="0">
                          <a:latin typeface="+mn-lt"/>
                          <a:ea typeface="Verdana" panose="020B0604030504040204" pitchFamily="34" charset="0"/>
                        </a:rPr>
                        <a:t>15</a:t>
                      </a:r>
                      <a:endParaRPr lang="fr-FR" sz="2400" dirty="0">
                        <a:latin typeface="+mn-lt"/>
                        <a:ea typeface="Verdana" panose="020B0604030504040204" pitchFamily="34" charset="0"/>
                      </a:endParaRPr>
                    </a:p>
                  </a:txBody>
                  <a:tcPr/>
                </a:tc>
                <a:tc>
                  <a:txBody>
                    <a:bodyPr/>
                    <a:lstStyle/>
                    <a:p>
                      <a:pPr algn="ctr"/>
                      <a:r>
                        <a:rPr lang="fr-FR" sz="2400" dirty="0" smtClean="0">
                          <a:latin typeface="+mn-lt"/>
                          <a:ea typeface="Verdana" panose="020B0604030504040204" pitchFamily="34" charset="0"/>
                        </a:rPr>
                        <a:t>15,3</a:t>
                      </a:r>
                      <a:endParaRPr lang="fr-FR" sz="2400" dirty="0">
                        <a:latin typeface="+mn-lt"/>
                        <a:ea typeface="Verdana" panose="020B0604030504040204" pitchFamily="34" charset="0"/>
                      </a:endParaRPr>
                    </a:p>
                  </a:txBody>
                  <a:tcPr/>
                </a:tc>
                <a:extLst>
                  <a:ext uri="{0D108BD9-81ED-4DB2-BD59-A6C34878D82A}">
                    <a16:rowId xmlns:a16="http://schemas.microsoft.com/office/drawing/2014/main" val="137893283"/>
                  </a:ext>
                </a:extLst>
              </a:tr>
              <a:tr h="745388">
                <a:tc>
                  <a:txBody>
                    <a:bodyPr/>
                    <a:lstStyle/>
                    <a:p>
                      <a:r>
                        <a:rPr lang="fr-FR" sz="2400" dirty="0" smtClean="0">
                          <a:latin typeface="+mn-lt"/>
                          <a:ea typeface="Verdana" panose="020B0604030504040204" pitchFamily="34" charset="0"/>
                        </a:rPr>
                        <a:t>2 : </a:t>
                      </a:r>
                      <a:r>
                        <a:rPr lang="fr-FR" sz="1800" kern="1200" dirty="0" smtClean="0">
                          <a:solidFill>
                            <a:schemeClr val="dk1"/>
                          </a:solidFill>
                          <a:effectLst/>
                          <a:latin typeface="+mn-lt"/>
                          <a:ea typeface="+mn-ea"/>
                          <a:cs typeface="+mn-cs"/>
                        </a:rPr>
                        <a:t>Ischémie d’effort, claudication intermittente</a:t>
                      </a:r>
                      <a:r>
                        <a:rPr lang="fr-FR" sz="1800" kern="1200" baseline="0" dirty="0" smtClean="0">
                          <a:solidFill>
                            <a:schemeClr val="dk1"/>
                          </a:solidFill>
                          <a:effectLst/>
                          <a:latin typeface="+mn-lt"/>
                          <a:ea typeface="+mn-ea"/>
                          <a:cs typeface="+mn-cs"/>
                        </a:rPr>
                        <a:t> </a:t>
                      </a:r>
                      <a:r>
                        <a:rPr lang="fr-FR" sz="1800" kern="1200" dirty="0" smtClean="0">
                          <a:solidFill>
                            <a:schemeClr val="dk1"/>
                          </a:solidFill>
                          <a:effectLst/>
                          <a:latin typeface="+mn-lt"/>
                          <a:ea typeface="+mn-ea"/>
                          <a:cs typeface="+mn-cs"/>
                        </a:rPr>
                        <a:t>faible</a:t>
                      </a:r>
                      <a:endParaRPr lang="fr-FR" sz="2400" dirty="0">
                        <a:latin typeface="+mn-lt"/>
                        <a:ea typeface="Verdana" panose="020B0604030504040204" pitchFamily="34" charset="0"/>
                      </a:endParaRPr>
                    </a:p>
                  </a:txBody>
                  <a:tcPr/>
                </a:tc>
                <a:tc>
                  <a:txBody>
                    <a:bodyPr/>
                    <a:lstStyle/>
                    <a:p>
                      <a:pPr algn="ctr"/>
                      <a:r>
                        <a:rPr lang="fr-FR" sz="2400" dirty="0" smtClean="0">
                          <a:latin typeface="+mn-lt"/>
                          <a:ea typeface="Verdana" panose="020B0604030504040204" pitchFamily="34" charset="0"/>
                        </a:rPr>
                        <a:t>19</a:t>
                      </a:r>
                      <a:endParaRPr lang="fr-FR" sz="2400" dirty="0">
                        <a:latin typeface="+mn-lt"/>
                        <a:ea typeface="Verdana" panose="020B0604030504040204" pitchFamily="34" charset="0"/>
                      </a:endParaRPr>
                    </a:p>
                  </a:txBody>
                  <a:tcPr/>
                </a:tc>
                <a:tc>
                  <a:txBody>
                    <a:bodyPr/>
                    <a:lstStyle/>
                    <a:p>
                      <a:pPr algn="ctr"/>
                      <a:r>
                        <a:rPr lang="fr-FR" sz="2400" dirty="0" smtClean="0">
                          <a:latin typeface="+mn-lt"/>
                          <a:ea typeface="Verdana" panose="020B0604030504040204" pitchFamily="34" charset="0"/>
                        </a:rPr>
                        <a:t>19,4</a:t>
                      </a:r>
                      <a:endParaRPr lang="fr-FR" sz="2400" dirty="0">
                        <a:latin typeface="+mn-lt"/>
                        <a:ea typeface="Verdana" panose="020B0604030504040204" pitchFamily="34" charset="0"/>
                      </a:endParaRPr>
                    </a:p>
                  </a:txBody>
                  <a:tcPr/>
                </a:tc>
                <a:extLst>
                  <a:ext uri="{0D108BD9-81ED-4DB2-BD59-A6C34878D82A}">
                    <a16:rowId xmlns:a16="http://schemas.microsoft.com/office/drawing/2014/main" val="647903903"/>
                  </a:ext>
                </a:extLst>
              </a:tr>
              <a:tr h="745388">
                <a:tc>
                  <a:txBody>
                    <a:bodyPr/>
                    <a:lstStyle/>
                    <a:p>
                      <a:r>
                        <a:rPr lang="fr-FR" sz="2400" dirty="0" smtClean="0">
                          <a:latin typeface="+mn-lt"/>
                          <a:ea typeface="Verdana" panose="020B0604030504040204" pitchFamily="34" charset="0"/>
                        </a:rPr>
                        <a:t>3 : </a:t>
                      </a:r>
                      <a:r>
                        <a:rPr lang="fr-FR" sz="1800" kern="1200" dirty="0" smtClean="0">
                          <a:solidFill>
                            <a:schemeClr val="dk1"/>
                          </a:solidFill>
                          <a:effectLst/>
                          <a:latin typeface="+mn-lt"/>
                          <a:ea typeface="+mn-ea"/>
                          <a:cs typeface="+mn-cs"/>
                        </a:rPr>
                        <a:t>Ischémie d’effort, claudication intermittente</a:t>
                      </a:r>
                      <a:r>
                        <a:rPr lang="fr-FR" sz="1800" kern="1200" baseline="0" dirty="0" smtClean="0">
                          <a:solidFill>
                            <a:schemeClr val="dk1"/>
                          </a:solidFill>
                          <a:effectLst/>
                          <a:latin typeface="+mn-lt"/>
                          <a:ea typeface="+mn-ea"/>
                          <a:cs typeface="+mn-cs"/>
                        </a:rPr>
                        <a:t> </a:t>
                      </a:r>
                      <a:r>
                        <a:rPr lang="fr-FR" sz="1800" kern="1200" dirty="0" smtClean="0">
                          <a:solidFill>
                            <a:schemeClr val="dk1"/>
                          </a:solidFill>
                          <a:effectLst/>
                          <a:latin typeface="+mn-lt"/>
                          <a:ea typeface="+mn-ea"/>
                          <a:cs typeface="+mn-cs"/>
                        </a:rPr>
                        <a:t>modérée</a:t>
                      </a:r>
                      <a:endParaRPr lang="fr-FR" sz="2400" dirty="0">
                        <a:latin typeface="+mn-lt"/>
                        <a:ea typeface="Verdana" panose="020B0604030504040204" pitchFamily="34" charset="0"/>
                      </a:endParaRPr>
                    </a:p>
                  </a:txBody>
                  <a:tcPr/>
                </a:tc>
                <a:tc>
                  <a:txBody>
                    <a:bodyPr/>
                    <a:lstStyle/>
                    <a:p>
                      <a:pPr algn="ctr"/>
                      <a:r>
                        <a:rPr lang="fr-FR" sz="2400" dirty="0" smtClean="0">
                          <a:latin typeface="+mn-lt"/>
                          <a:ea typeface="Verdana" panose="020B0604030504040204" pitchFamily="34" charset="0"/>
                        </a:rPr>
                        <a:t>26</a:t>
                      </a:r>
                      <a:endParaRPr lang="fr-FR" sz="2400" dirty="0">
                        <a:latin typeface="+mn-lt"/>
                        <a:ea typeface="Verdana" panose="020B0604030504040204" pitchFamily="34" charset="0"/>
                      </a:endParaRPr>
                    </a:p>
                  </a:txBody>
                  <a:tcPr/>
                </a:tc>
                <a:tc>
                  <a:txBody>
                    <a:bodyPr/>
                    <a:lstStyle/>
                    <a:p>
                      <a:pPr algn="ctr"/>
                      <a:r>
                        <a:rPr lang="fr-FR" sz="2400" dirty="0" smtClean="0">
                          <a:latin typeface="+mn-lt"/>
                          <a:ea typeface="Verdana" panose="020B0604030504040204" pitchFamily="34" charset="0"/>
                        </a:rPr>
                        <a:t>26,5</a:t>
                      </a:r>
                      <a:endParaRPr lang="fr-FR" sz="2400" dirty="0">
                        <a:latin typeface="+mn-lt"/>
                        <a:ea typeface="Verdana" panose="020B0604030504040204" pitchFamily="34" charset="0"/>
                      </a:endParaRPr>
                    </a:p>
                  </a:txBody>
                  <a:tcPr/>
                </a:tc>
                <a:extLst>
                  <a:ext uri="{0D108BD9-81ED-4DB2-BD59-A6C34878D82A}">
                    <a16:rowId xmlns:a16="http://schemas.microsoft.com/office/drawing/2014/main" val="1649722656"/>
                  </a:ext>
                </a:extLst>
              </a:tr>
              <a:tr h="745388">
                <a:tc>
                  <a:txBody>
                    <a:bodyPr/>
                    <a:lstStyle/>
                    <a:p>
                      <a:r>
                        <a:rPr lang="fr-FR" sz="2400" dirty="0" smtClean="0">
                          <a:latin typeface="+mn-lt"/>
                          <a:ea typeface="Verdana" panose="020B0604030504040204" pitchFamily="34" charset="0"/>
                        </a:rPr>
                        <a:t>4 : </a:t>
                      </a:r>
                      <a:r>
                        <a:rPr lang="fr-FR" sz="1800" kern="1200" dirty="0" smtClean="0">
                          <a:solidFill>
                            <a:schemeClr val="dk1"/>
                          </a:solidFill>
                          <a:effectLst/>
                          <a:latin typeface="+mn-lt"/>
                          <a:ea typeface="+mn-ea"/>
                          <a:cs typeface="+mn-cs"/>
                        </a:rPr>
                        <a:t>Ischémie d’effort, claudication intermittente sévère</a:t>
                      </a:r>
                      <a:endParaRPr lang="fr-FR" sz="2400" dirty="0">
                        <a:latin typeface="+mn-lt"/>
                        <a:ea typeface="Verdana" panose="020B0604030504040204" pitchFamily="34" charset="0"/>
                      </a:endParaRPr>
                    </a:p>
                  </a:txBody>
                  <a:tcPr/>
                </a:tc>
                <a:tc>
                  <a:txBody>
                    <a:bodyPr/>
                    <a:lstStyle/>
                    <a:p>
                      <a:pPr algn="ctr"/>
                      <a:r>
                        <a:rPr lang="fr-FR" sz="2400" dirty="0" smtClean="0">
                          <a:latin typeface="+mn-lt"/>
                          <a:ea typeface="Verdana" panose="020B0604030504040204" pitchFamily="34" charset="0"/>
                        </a:rPr>
                        <a:t>38</a:t>
                      </a:r>
                      <a:endParaRPr lang="fr-FR" sz="2400" dirty="0">
                        <a:latin typeface="+mn-lt"/>
                        <a:ea typeface="Verdana" panose="020B0604030504040204" pitchFamily="34" charset="0"/>
                      </a:endParaRPr>
                    </a:p>
                  </a:txBody>
                  <a:tcPr/>
                </a:tc>
                <a:tc>
                  <a:txBody>
                    <a:bodyPr/>
                    <a:lstStyle/>
                    <a:p>
                      <a:pPr algn="ctr"/>
                      <a:r>
                        <a:rPr lang="fr-FR" sz="2400" dirty="0" smtClean="0">
                          <a:latin typeface="+mn-lt"/>
                          <a:ea typeface="Verdana" panose="020B0604030504040204" pitchFamily="34" charset="0"/>
                        </a:rPr>
                        <a:t>38,8</a:t>
                      </a:r>
                      <a:endParaRPr lang="fr-FR" sz="2400" dirty="0">
                        <a:latin typeface="+mn-lt"/>
                        <a:ea typeface="Verdana" panose="020B0604030504040204" pitchFamily="34" charset="0"/>
                      </a:endParaRPr>
                    </a:p>
                  </a:txBody>
                  <a:tcPr/>
                </a:tc>
                <a:extLst>
                  <a:ext uri="{0D108BD9-81ED-4DB2-BD59-A6C34878D82A}">
                    <a16:rowId xmlns:a16="http://schemas.microsoft.com/office/drawing/2014/main" val="3441545400"/>
                  </a:ext>
                </a:extLst>
              </a:tr>
            </a:tbl>
          </a:graphicData>
        </a:graphic>
      </p:graphicFrame>
      <p:sp>
        <p:nvSpPr>
          <p:cNvPr id="9" name="Titre 1"/>
          <p:cNvSpPr>
            <a:spLocks noGrp="1"/>
          </p:cNvSpPr>
          <p:nvPr>
            <p:ph type="title"/>
          </p:nvPr>
        </p:nvSpPr>
        <p:spPr>
          <a:xfrm>
            <a:off x="539750" y="-14288"/>
            <a:ext cx="8229600" cy="1143001"/>
          </a:xfrm>
        </p:spPr>
        <p:txBody>
          <a:bodyPr/>
          <a:lstStyle/>
          <a:p>
            <a:pPr eaLnBrk="1" hangingPunct="1"/>
            <a:r>
              <a:rPr lang="fr-FR" altLang="fr-FR" sz="4200" dirty="0" smtClean="0"/>
              <a:t>RESULTATS</a:t>
            </a:r>
          </a:p>
        </p:txBody>
      </p:sp>
      <p:sp>
        <p:nvSpPr>
          <p:cNvPr id="10" name="Espace réservé du numéro de diapositive 5"/>
          <p:cNvSpPr>
            <a:spLocks noGrp="1"/>
          </p:cNvSpPr>
          <p:nvPr>
            <p:ph type="sldNum" sz="quarter" idx="12"/>
          </p:nvPr>
        </p:nvSpPr>
        <p:spPr>
          <a:xfrm>
            <a:off x="6553200" y="6245225"/>
            <a:ext cx="21336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B18803-BE63-4E91-A1D5-9C430770D7A2}" type="slidenum">
              <a:rPr kumimoji="0" lang="fr-FR"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46632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B9AB31-3D3D-4A59-A908-6004F22EE231}" type="slidenum">
              <a:rPr kumimoji="0" lang="fr-FR" altLang="fr-FR" sz="1200" b="0" i="0" u="none" strike="noStrike" kern="1200" cap="none" spc="0" normalizeH="0" baseline="0" noProof="0" smtClean="0">
                <a:ln>
                  <a:noFill/>
                </a:ln>
                <a:solidFill>
                  <a:srgbClr val="898989"/>
                </a:solidFill>
                <a:effectLst/>
                <a:uLnTx/>
                <a:uFillTx/>
                <a:latin typeface="Calibr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altLang="fr-FR"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432333542"/>
              </p:ext>
            </p:extLst>
          </p:nvPr>
        </p:nvGraphicFramePr>
        <p:xfrm>
          <a:off x="144016" y="496569"/>
          <a:ext cx="8820472" cy="5594554"/>
        </p:xfrm>
        <a:graphic>
          <a:graphicData uri="http://schemas.openxmlformats.org/drawingml/2006/table">
            <a:tbl>
              <a:tblPr firstRow="1" firstCol="1" bandRow="1">
                <a:tableStyleId>{5C22544A-7EE6-4342-B048-85BDC9FD1C3A}</a:tableStyleId>
              </a:tblPr>
              <a:tblGrid>
                <a:gridCol w="1725418">
                  <a:extLst>
                    <a:ext uri="{9D8B030D-6E8A-4147-A177-3AD203B41FA5}">
                      <a16:colId xmlns:a16="http://schemas.microsoft.com/office/drawing/2014/main" val="3361621228"/>
                    </a:ext>
                  </a:extLst>
                </a:gridCol>
                <a:gridCol w="2096786">
                  <a:extLst>
                    <a:ext uri="{9D8B030D-6E8A-4147-A177-3AD203B41FA5}">
                      <a16:colId xmlns:a16="http://schemas.microsoft.com/office/drawing/2014/main" val="2652275417"/>
                    </a:ext>
                  </a:extLst>
                </a:gridCol>
                <a:gridCol w="1617086">
                  <a:extLst>
                    <a:ext uri="{9D8B030D-6E8A-4147-A177-3AD203B41FA5}">
                      <a16:colId xmlns:a16="http://schemas.microsoft.com/office/drawing/2014/main" val="2783968427"/>
                    </a:ext>
                  </a:extLst>
                </a:gridCol>
                <a:gridCol w="1249567">
                  <a:extLst>
                    <a:ext uri="{9D8B030D-6E8A-4147-A177-3AD203B41FA5}">
                      <a16:colId xmlns:a16="http://schemas.microsoft.com/office/drawing/2014/main" val="2934293776"/>
                    </a:ext>
                  </a:extLst>
                </a:gridCol>
                <a:gridCol w="1267519">
                  <a:extLst>
                    <a:ext uri="{9D8B030D-6E8A-4147-A177-3AD203B41FA5}">
                      <a16:colId xmlns:a16="http://schemas.microsoft.com/office/drawing/2014/main" val="67386157"/>
                    </a:ext>
                  </a:extLst>
                </a:gridCol>
                <a:gridCol w="864096">
                  <a:extLst>
                    <a:ext uri="{9D8B030D-6E8A-4147-A177-3AD203B41FA5}">
                      <a16:colId xmlns:a16="http://schemas.microsoft.com/office/drawing/2014/main" val="1372317897"/>
                    </a:ext>
                  </a:extLst>
                </a:gridCol>
              </a:tblGrid>
              <a:tr h="2520281">
                <a:tc>
                  <a:txBody>
                    <a:bodyPr/>
                    <a:lstStyle/>
                    <a:p>
                      <a:pPr algn="ctr">
                        <a:lnSpc>
                          <a:spcPct val="107000"/>
                        </a:lnSpc>
                        <a:spcAft>
                          <a:spcPts val="0"/>
                        </a:spcAft>
                      </a:pPr>
                      <a:endParaRPr lang="en-US" sz="2000" dirty="0">
                        <a:effectLst/>
                      </a:endParaRPr>
                    </a:p>
                  </a:txBody>
                  <a:tcPr marL="68580" marR="68580" marT="0" marB="0"/>
                </a:tc>
                <a:tc>
                  <a:txBody>
                    <a:bodyPr/>
                    <a:lstStyle/>
                    <a:p>
                      <a:pPr>
                        <a:lnSpc>
                          <a:spcPct val="107000"/>
                        </a:lnSpc>
                        <a:spcAft>
                          <a:spcPts val="0"/>
                        </a:spcAft>
                      </a:pPr>
                      <a:r>
                        <a:rPr lang="en-US" sz="2000" dirty="0">
                          <a:effectLst/>
                        </a:rPr>
                        <a:t>Groupe 1: </a:t>
                      </a:r>
                      <a:r>
                        <a:rPr lang="en-US" sz="2000" dirty="0" err="1" smtClean="0">
                          <a:effectLst/>
                        </a:rPr>
                        <a:t>asymptomatiques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rPr>
                        <a:t>Groupe 2 : </a:t>
                      </a:r>
                      <a:r>
                        <a:rPr lang="fr-FR" sz="2000" dirty="0" smtClean="0">
                          <a:effectLst/>
                        </a:rPr>
                        <a:t>claudication intermittente (CI) faible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rPr>
                        <a:t>Groupe 3 : </a:t>
                      </a:r>
                      <a:r>
                        <a:rPr lang="fr-FR" sz="2000" dirty="0" smtClean="0">
                          <a:effectLst/>
                        </a:rPr>
                        <a:t>CI</a:t>
                      </a:r>
                      <a:r>
                        <a:rPr lang="fr-FR" sz="2000" baseline="0" dirty="0" smtClean="0">
                          <a:effectLst/>
                        </a:rPr>
                        <a:t> </a:t>
                      </a:r>
                      <a:r>
                        <a:rPr lang="fr-FR" sz="2000" dirty="0" smtClean="0">
                          <a:effectLst/>
                        </a:rPr>
                        <a:t>modérée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rPr>
                        <a:t>Groupe 4 : </a:t>
                      </a:r>
                      <a:r>
                        <a:rPr lang="fr-FR" sz="2000" dirty="0" smtClean="0">
                          <a:effectLst/>
                        </a:rPr>
                        <a:t>CI sévère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fr-FR" sz="2000" dirty="0">
                          <a:effectLst/>
                        </a:rPr>
                        <a:t> </a:t>
                      </a:r>
                      <a:endParaRPr lang="en-US" sz="2000" dirty="0">
                        <a:effectLst/>
                      </a:endParaRPr>
                    </a:p>
                    <a:p>
                      <a:pPr>
                        <a:lnSpc>
                          <a:spcPct val="107000"/>
                        </a:lnSpc>
                        <a:spcAft>
                          <a:spcPts val="0"/>
                        </a:spcAft>
                      </a:pPr>
                      <a:r>
                        <a:rPr lang="fr-FR" sz="2000" dirty="0">
                          <a:effectLst/>
                        </a:rPr>
                        <a:t> </a:t>
                      </a:r>
                      <a:endParaRPr lang="en-US" sz="2000" dirty="0">
                        <a:effectLst/>
                      </a:endParaRPr>
                    </a:p>
                    <a:p>
                      <a:pPr>
                        <a:lnSpc>
                          <a:spcPct val="107000"/>
                        </a:lnSpc>
                        <a:spcAft>
                          <a:spcPts val="0"/>
                        </a:spcAft>
                      </a:pPr>
                      <a:r>
                        <a:rPr lang="fr-FR" sz="2000" dirty="0">
                          <a:effectLst/>
                        </a:rPr>
                        <a:t> </a:t>
                      </a:r>
                      <a:endParaRPr lang="en-US" sz="2000" dirty="0">
                        <a:effectLst/>
                      </a:endParaRPr>
                    </a:p>
                    <a:p>
                      <a:pPr>
                        <a:lnSpc>
                          <a:spcPct val="107000"/>
                        </a:lnSpc>
                        <a:spcAft>
                          <a:spcPts val="0"/>
                        </a:spcAft>
                      </a:pPr>
                      <a:r>
                        <a:rPr lang="fr-FR" sz="2000" dirty="0">
                          <a:effectLst/>
                        </a:rPr>
                        <a:t> </a:t>
                      </a:r>
                      <a:endParaRPr lang="en-US" sz="2000" dirty="0">
                        <a:effectLst/>
                      </a:endParaRPr>
                    </a:p>
                    <a:p>
                      <a:pPr>
                        <a:lnSpc>
                          <a:spcPct val="107000"/>
                        </a:lnSpc>
                        <a:spcAft>
                          <a:spcPts val="0"/>
                        </a:spcAft>
                      </a:pPr>
                      <a:r>
                        <a:rPr lang="fr-FR" sz="2000" dirty="0">
                          <a:effectLst/>
                        </a:rPr>
                        <a:t> </a:t>
                      </a:r>
                      <a:endParaRPr lang="en-US" sz="2000" dirty="0">
                        <a:effectLst/>
                      </a:endParaRPr>
                    </a:p>
                    <a:p>
                      <a:pPr>
                        <a:lnSpc>
                          <a:spcPct val="107000"/>
                        </a:lnSpc>
                        <a:spcAft>
                          <a:spcPts val="0"/>
                        </a:spcAft>
                      </a:pPr>
                      <a:r>
                        <a:rPr lang="fr-FR" sz="2000" dirty="0">
                          <a:effectLst/>
                        </a:rPr>
                        <a:t> </a:t>
                      </a:r>
                      <a:endParaRPr lang="fr-FR" sz="2000" dirty="0" smtClean="0">
                        <a:effectLst/>
                      </a:endParaRPr>
                    </a:p>
                    <a:p>
                      <a:pPr>
                        <a:lnSpc>
                          <a:spcPct val="107000"/>
                        </a:lnSpc>
                        <a:spcAft>
                          <a:spcPts val="0"/>
                        </a:spcAft>
                      </a:pPr>
                      <a:endParaRPr lang="fr-FR" sz="2000" dirty="0" smtClean="0">
                        <a:effectLst/>
                      </a:endParaRPr>
                    </a:p>
                    <a:p>
                      <a:pPr>
                        <a:lnSpc>
                          <a:spcPct val="107000"/>
                        </a:lnSpc>
                        <a:spcAft>
                          <a:spcPts val="0"/>
                        </a:spcAft>
                      </a:pPr>
                      <a:endParaRPr lang="fr-FR" sz="2000" dirty="0" smtClean="0">
                        <a:effectLst/>
                      </a:endParaRPr>
                    </a:p>
                    <a:p>
                      <a:pPr algn="ctr">
                        <a:lnSpc>
                          <a:spcPct val="107000"/>
                        </a:lnSpc>
                        <a:spcAft>
                          <a:spcPts val="0"/>
                        </a:spcAft>
                      </a:pPr>
                      <a:r>
                        <a:rPr lang="fr-FR" sz="2000" dirty="0" smtClean="0">
                          <a:effectLst/>
                        </a:rPr>
                        <a:t>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6298873"/>
                  </a:ext>
                </a:extLst>
              </a:tr>
              <a:tr h="710054">
                <a:tc>
                  <a:txBody>
                    <a:bodyPr/>
                    <a:lstStyle/>
                    <a:p>
                      <a:pPr>
                        <a:lnSpc>
                          <a:spcPct val="107000"/>
                        </a:lnSpc>
                        <a:spcAft>
                          <a:spcPts val="0"/>
                        </a:spcAft>
                      </a:pPr>
                      <a:r>
                        <a:rPr lang="en-US" sz="2000">
                          <a:effectLst/>
                        </a:rPr>
                        <a:t>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000" dirty="0">
                          <a:effectLst/>
                        </a:rPr>
                        <a:t>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fr-FR" sz="2000" dirty="0">
                          <a:effectLst/>
                        </a:rPr>
                        <a:t>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fr-FR" sz="2000" dirty="0">
                          <a:effectLst/>
                        </a:rPr>
                        <a:t>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fr-FR" sz="2000" dirty="0">
                          <a:effectLst/>
                        </a:rPr>
                        <a:t>38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060802445"/>
                  </a:ext>
                </a:extLst>
              </a:tr>
              <a:tr h="2364219">
                <a:tc>
                  <a:txBody>
                    <a:bodyPr/>
                    <a:lstStyle/>
                    <a:p>
                      <a:pPr>
                        <a:lnSpc>
                          <a:spcPct val="100000"/>
                        </a:lnSpc>
                        <a:spcAft>
                          <a:spcPts val="0"/>
                        </a:spcAft>
                      </a:pPr>
                      <a:r>
                        <a:rPr lang="fr-FR" sz="2000" dirty="0" smtClean="0">
                          <a:effectLst/>
                        </a:rPr>
                        <a:t>IPSC</a:t>
                      </a:r>
                    </a:p>
                    <a:p>
                      <a:pPr>
                        <a:lnSpc>
                          <a:spcPct val="100000"/>
                        </a:lnSpc>
                        <a:spcAft>
                          <a:spcPts val="0"/>
                        </a:spcAft>
                      </a:pPr>
                      <a:r>
                        <a:rPr lang="fr-FR" sz="2000" dirty="0" smtClean="0">
                          <a:effectLst/>
                        </a:rPr>
                        <a:t>FC </a:t>
                      </a:r>
                      <a:r>
                        <a:rPr lang="fr-FR" sz="2000" dirty="0">
                          <a:effectLst/>
                        </a:rPr>
                        <a:t>repos </a:t>
                      </a:r>
                      <a:r>
                        <a:rPr lang="fr-FR" sz="2000" dirty="0" err="1">
                          <a:effectLst/>
                        </a:rPr>
                        <a:t>bpm</a:t>
                      </a:r>
                      <a:endParaRPr lang="en-US" sz="2000" dirty="0">
                        <a:effectLst/>
                      </a:endParaRPr>
                    </a:p>
                    <a:p>
                      <a:pPr>
                        <a:lnSpc>
                          <a:spcPct val="100000"/>
                        </a:lnSpc>
                        <a:spcAft>
                          <a:spcPts val="0"/>
                        </a:spcAft>
                      </a:pPr>
                      <a:r>
                        <a:rPr lang="fr-FR" sz="2000" dirty="0">
                          <a:effectLst/>
                        </a:rPr>
                        <a:t>FC fin d’exercice </a:t>
                      </a:r>
                      <a:r>
                        <a:rPr lang="fr-FR" sz="2000" dirty="0" err="1">
                          <a:effectLst/>
                        </a:rPr>
                        <a:t>bpm</a:t>
                      </a:r>
                      <a:r>
                        <a:rPr lang="fr-FR" sz="2000" dirty="0">
                          <a:effectLst/>
                        </a:rPr>
                        <a:t> </a:t>
                      </a:r>
                      <a:endParaRPr lang="fr-FR" sz="20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smtClean="0">
                          <a:effectLst/>
                        </a:rPr>
                        <a:t>Δ FC </a:t>
                      </a:r>
                      <a:r>
                        <a:rPr lang="fr-FR" sz="2000" dirty="0" err="1" smtClean="0">
                          <a:effectLst/>
                        </a:rPr>
                        <a:t>bpm</a:t>
                      </a:r>
                      <a:endParaRPr lang="en-US" sz="2000" dirty="0">
                        <a:effectLst/>
                      </a:endParaRPr>
                    </a:p>
                    <a:p>
                      <a:pPr>
                        <a:lnSpc>
                          <a:spcPct val="100000"/>
                        </a:lnSpc>
                        <a:spcAft>
                          <a:spcPts val="0"/>
                        </a:spcAft>
                      </a:pPr>
                      <a:r>
                        <a:rPr lang="fr-FR" sz="2000" dirty="0">
                          <a:effectLst/>
                        </a:rPr>
                        <a:t>Δ </a:t>
                      </a:r>
                      <a:r>
                        <a:rPr lang="fr-FR" sz="2000" dirty="0" smtClean="0">
                          <a:effectLst/>
                        </a:rPr>
                        <a:t>FCR1 </a:t>
                      </a:r>
                      <a:r>
                        <a:rPr lang="fr-FR" sz="2000" dirty="0" err="1">
                          <a:effectLst/>
                        </a:rPr>
                        <a:t>bpm</a:t>
                      </a:r>
                      <a:endParaRPr lang="en-US" sz="2000" dirty="0">
                        <a:effectLst/>
                      </a:endParaRPr>
                    </a:p>
                    <a:p>
                      <a:pPr>
                        <a:lnSpc>
                          <a:spcPct val="100000"/>
                        </a:lnSpc>
                        <a:spcAft>
                          <a:spcPts val="0"/>
                        </a:spcAft>
                      </a:pPr>
                      <a:r>
                        <a:rPr lang="fr-FR" sz="2000" dirty="0" smtClean="0">
                          <a:effectLst/>
                        </a:rPr>
                        <a:t>DMM </a:t>
                      </a:r>
                      <a:r>
                        <a:rPr lang="fr-FR" sz="2000" dirty="0">
                          <a:effectLst/>
                        </a:rPr>
                        <a:t>TM6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000" dirty="0" smtClean="0">
                          <a:effectLst/>
                        </a:rPr>
                        <a:t>0,85±0,12 </a:t>
                      </a:r>
                      <a:endParaRPr lang="en-US" sz="2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rPr>
                        <a:t> </a:t>
                      </a:r>
                      <a:r>
                        <a:rPr lang="en-US" sz="2000" dirty="0" smtClean="0">
                          <a:effectLst/>
                        </a:rPr>
                        <a:t>72</a:t>
                      </a:r>
                      <a:r>
                        <a:rPr lang="en-US" sz="2000" baseline="0" dirty="0" smtClean="0">
                          <a:effectLst/>
                        </a:rPr>
                        <a:t> </a:t>
                      </a:r>
                      <a:r>
                        <a:rPr lang="en-US" sz="2000" dirty="0" smtClean="0">
                          <a:effectLst/>
                        </a:rPr>
                        <a:t>± 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107± 11 </a:t>
                      </a:r>
                    </a:p>
                    <a:p>
                      <a:pPr>
                        <a:lnSpc>
                          <a:spcPct val="100000"/>
                        </a:lnSpc>
                        <a:spcAft>
                          <a:spcPts val="0"/>
                        </a:spcAft>
                      </a:pPr>
                      <a:endParaRPr lang="fr-FR" sz="20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35 ± 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20</a:t>
                      </a:r>
                      <a:r>
                        <a:rPr lang="en-US" sz="2000" baseline="0" dirty="0" smtClean="0">
                          <a:effectLst/>
                        </a:rPr>
                        <a:t> </a:t>
                      </a:r>
                      <a:r>
                        <a:rPr lang="en-US" sz="2000" dirty="0" smtClean="0">
                          <a:effectLst/>
                        </a:rPr>
                        <a:t>± 10</a:t>
                      </a:r>
                    </a:p>
                    <a:p>
                      <a:pPr>
                        <a:lnSpc>
                          <a:spcPct val="100000"/>
                        </a:lnSpc>
                        <a:spcAft>
                          <a:spcPts val="0"/>
                        </a:spcAft>
                      </a:pPr>
                      <a:r>
                        <a:rPr lang="en-US" sz="2000" dirty="0" smtClean="0">
                          <a:effectLst/>
                        </a:rPr>
                        <a:t>443±59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000" dirty="0">
                          <a:effectLst/>
                        </a:rPr>
                        <a:t>0,85± </a:t>
                      </a:r>
                      <a:r>
                        <a:rPr lang="en-US" sz="2000" dirty="0" smtClean="0">
                          <a:effectLst/>
                        </a:rPr>
                        <a:t>0,16 </a:t>
                      </a:r>
                      <a:endParaRPr lang="en-US" sz="2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rPr>
                        <a:t> </a:t>
                      </a:r>
                      <a:r>
                        <a:rPr lang="en-US" sz="2000" dirty="0" smtClean="0">
                          <a:effectLst/>
                        </a:rPr>
                        <a:t>73 ±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106</a:t>
                      </a:r>
                      <a:r>
                        <a:rPr lang="en-US" sz="2000" baseline="0" dirty="0" smtClean="0">
                          <a:effectLst/>
                        </a:rPr>
                        <a:t> </a:t>
                      </a:r>
                      <a:r>
                        <a:rPr lang="en-US" sz="2000" dirty="0" smtClean="0">
                          <a:effectLst/>
                        </a:rPr>
                        <a:t>± 18</a:t>
                      </a:r>
                    </a:p>
                    <a:p>
                      <a:pPr>
                        <a:lnSpc>
                          <a:spcPct val="100000"/>
                        </a:lnSpc>
                        <a:spcAft>
                          <a:spcPts val="0"/>
                        </a:spcAft>
                      </a:pPr>
                      <a:endParaRPr lang="fr-FR" sz="2000" dirty="0" smtClean="0">
                        <a:effectLst/>
                      </a:endParaRPr>
                    </a:p>
                    <a:p>
                      <a:pPr>
                        <a:lnSpc>
                          <a:spcPct val="100000"/>
                        </a:lnSpc>
                        <a:spcAft>
                          <a:spcPts val="0"/>
                        </a:spcAft>
                      </a:pPr>
                      <a:r>
                        <a:rPr lang="en-US" sz="1800" kern="1200" dirty="0" smtClean="0">
                          <a:solidFill>
                            <a:schemeClr val="dk1"/>
                          </a:solidFill>
                          <a:effectLst/>
                          <a:latin typeface="+mn-lt"/>
                          <a:ea typeface="+mn-ea"/>
                          <a:cs typeface="+mn-cs"/>
                        </a:rPr>
                        <a:t>32 ± 11</a:t>
                      </a:r>
                    </a:p>
                    <a:p>
                      <a:pPr>
                        <a:lnSpc>
                          <a:spcPct val="100000"/>
                        </a:lnSpc>
                        <a:spcAft>
                          <a:spcPts val="0"/>
                        </a:spcAft>
                      </a:pPr>
                      <a:r>
                        <a:rPr lang="en-US" sz="2000" dirty="0">
                          <a:effectLst/>
                        </a:rPr>
                        <a:t> </a:t>
                      </a:r>
                      <a:r>
                        <a:rPr lang="en-US" sz="2000" dirty="0" smtClean="0">
                          <a:solidFill>
                            <a:srgbClr val="00B050"/>
                          </a:solidFill>
                          <a:effectLst/>
                        </a:rPr>
                        <a:t>19 </a:t>
                      </a:r>
                      <a:r>
                        <a:rPr lang="en-US" sz="2000" dirty="0">
                          <a:solidFill>
                            <a:srgbClr val="00B050"/>
                          </a:solidFill>
                          <a:effectLst/>
                        </a:rPr>
                        <a:t>± 8 </a:t>
                      </a:r>
                      <a:endParaRPr lang="en-US" sz="2000" dirty="0" smtClean="0">
                        <a:solidFill>
                          <a:srgbClr val="00B050"/>
                        </a:solidFill>
                        <a:effectLst/>
                      </a:endParaRPr>
                    </a:p>
                    <a:p>
                      <a:pPr>
                        <a:lnSpc>
                          <a:spcPct val="100000"/>
                        </a:lnSpc>
                        <a:spcAft>
                          <a:spcPts val="0"/>
                        </a:spcAft>
                      </a:pPr>
                      <a:r>
                        <a:rPr lang="en-US" sz="2000" dirty="0" smtClean="0">
                          <a:solidFill>
                            <a:srgbClr val="00B050"/>
                          </a:solidFill>
                          <a:effectLst/>
                        </a:rPr>
                        <a:t>333,5±87</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000" dirty="0" smtClean="0">
                          <a:effectLst/>
                        </a:rPr>
                        <a:t>0,83± 0,18 </a:t>
                      </a:r>
                      <a:endParaRPr lang="en-US" sz="2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rPr>
                        <a:t> </a:t>
                      </a:r>
                      <a:r>
                        <a:rPr lang="en-US" sz="2000" dirty="0" smtClean="0">
                          <a:effectLst/>
                        </a:rPr>
                        <a:t>76</a:t>
                      </a:r>
                      <a:r>
                        <a:rPr lang="en-US" sz="2000" baseline="0" dirty="0" smtClean="0">
                          <a:effectLst/>
                        </a:rPr>
                        <a:t> </a:t>
                      </a:r>
                      <a:r>
                        <a:rPr lang="en-US" sz="2000" dirty="0" smtClean="0">
                          <a:effectLst/>
                        </a:rPr>
                        <a:t>±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108± 17 </a:t>
                      </a:r>
                    </a:p>
                    <a:p>
                      <a:pPr>
                        <a:lnSpc>
                          <a:spcPct val="100000"/>
                        </a:lnSpc>
                        <a:spcAft>
                          <a:spcPts val="0"/>
                        </a:spcAft>
                      </a:pPr>
                      <a:endParaRPr lang="fr-FR" sz="20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32</a:t>
                      </a:r>
                      <a:r>
                        <a:rPr lang="en-US" sz="2000" baseline="0" dirty="0" smtClean="0">
                          <a:effectLst/>
                        </a:rPr>
                        <a:t> </a:t>
                      </a:r>
                      <a:r>
                        <a:rPr lang="en-US" sz="2000" dirty="0" smtClean="0">
                          <a:effectLst/>
                        </a:rPr>
                        <a:t>± 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16</a:t>
                      </a:r>
                      <a:r>
                        <a:rPr lang="en-US" sz="2000" baseline="0" dirty="0" smtClean="0">
                          <a:effectLst/>
                        </a:rPr>
                        <a:t> </a:t>
                      </a:r>
                      <a:r>
                        <a:rPr lang="en-US" sz="2000" dirty="0" smtClean="0">
                          <a:effectLst/>
                        </a:rPr>
                        <a:t>± 8 </a:t>
                      </a:r>
                    </a:p>
                    <a:p>
                      <a:pPr>
                        <a:lnSpc>
                          <a:spcPct val="100000"/>
                        </a:lnSpc>
                        <a:spcAft>
                          <a:spcPts val="0"/>
                        </a:spcAft>
                      </a:pPr>
                      <a:r>
                        <a:rPr lang="en-US" sz="2000" dirty="0" smtClean="0">
                          <a:effectLst/>
                        </a:rPr>
                        <a:t>292±85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000" dirty="0" smtClean="0">
                          <a:effectLst/>
                        </a:rPr>
                        <a:t>0,82± 0,16 </a:t>
                      </a:r>
                      <a:endParaRPr lang="en-US" sz="2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rPr>
                        <a:t> </a:t>
                      </a:r>
                      <a:r>
                        <a:rPr lang="en-US" sz="2000" dirty="0" smtClean="0">
                          <a:effectLst/>
                        </a:rPr>
                        <a:t>81± 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110</a:t>
                      </a:r>
                      <a:r>
                        <a:rPr lang="en-US" sz="2000" baseline="0" dirty="0" smtClean="0">
                          <a:effectLst/>
                        </a:rPr>
                        <a:t> </a:t>
                      </a:r>
                      <a:r>
                        <a:rPr lang="en-US" sz="2000" dirty="0" smtClean="0">
                          <a:effectLst/>
                        </a:rPr>
                        <a:t>± 12 </a:t>
                      </a:r>
                    </a:p>
                    <a:p>
                      <a:pPr>
                        <a:lnSpc>
                          <a:spcPct val="100000"/>
                        </a:lnSpc>
                        <a:spcAft>
                          <a:spcPts val="0"/>
                        </a:spcAft>
                      </a:pPr>
                      <a:endParaRPr lang="fr-FR" sz="20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29</a:t>
                      </a:r>
                      <a:r>
                        <a:rPr lang="en-US" sz="2000" baseline="0" dirty="0" smtClean="0">
                          <a:effectLst/>
                        </a:rPr>
                        <a:t> </a:t>
                      </a:r>
                      <a:r>
                        <a:rPr lang="en-US" sz="2000" dirty="0" smtClean="0">
                          <a:effectLst/>
                        </a:rPr>
                        <a:t>± 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effectLst/>
                          <a:latin typeface="+mn-lt"/>
                          <a:ea typeface="+mn-ea"/>
                          <a:cs typeface="+mn-cs"/>
                        </a:rPr>
                        <a:t>11 ± 8 </a:t>
                      </a:r>
                      <a:r>
                        <a:rPr lang="en-US" sz="2000" dirty="0" smtClean="0">
                          <a:solidFill>
                            <a:srgbClr val="FF0000"/>
                          </a:solidFill>
                          <a:effectLst/>
                        </a:rPr>
                        <a:t>224±115</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fr-FR" sz="2000" dirty="0" smtClean="0">
                          <a:effectLst/>
                        </a:rPr>
                        <a:t>&lt;0,01</a:t>
                      </a:r>
                    </a:p>
                    <a:p>
                      <a:pPr>
                        <a:lnSpc>
                          <a:spcPct val="100000"/>
                        </a:lnSpc>
                        <a:spcAft>
                          <a:spcPts val="0"/>
                        </a:spcAft>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&lt;0,01</a:t>
                      </a:r>
                    </a:p>
                    <a:p>
                      <a:pPr>
                        <a:lnSpc>
                          <a:spcPct val="100000"/>
                        </a:lnSpc>
                        <a:spcAft>
                          <a:spcPts val="0"/>
                        </a:spcAft>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0,02</a:t>
                      </a:r>
                    </a:p>
                    <a:p>
                      <a:pPr>
                        <a:lnSpc>
                          <a:spcPct val="100000"/>
                        </a:lnSpc>
                        <a:spcAft>
                          <a:spcPts val="0"/>
                        </a:spcAft>
                      </a:pP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0,10</a:t>
                      </a:r>
                    </a:p>
                    <a:p>
                      <a:pPr>
                        <a:lnSpc>
                          <a:spcPct val="100000"/>
                        </a:lnSpc>
                        <a:spcAft>
                          <a:spcPts val="0"/>
                        </a:spcAft>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&lt;0,001</a:t>
                      </a:r>
                    </a:p>
                    <a:p>
                      <a:pPr>
                        <a:lnSpc>
                          <a:spcPct val="100000"/>
                        </a:lnSpc>
                        <a:spcAft>
                          <a:spcPts val="0"/>
                        </a:spcAft>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&lt;0,001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2053135"/>
                  </a:ext>
                </a:extLst>
              </a:tr>
            </a:tbl>
          </a:graphicData>
        </a:graphic>
      </p:graphicFrame>
    </p:spTree>
    <p:extLst>
      <p:ext uri="{BB962C8B-B14F-4D97-AF65-F5344CB8AC3E}">
        <p14:creationId xmlns:p14="http://schemas.microsoft.com/office/powerpoint/2010/main" val="852272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AAB18803-BE63-4E91-A1D5-9C430770D7A2}" type="slidenum">
              <a:rPr lang="fr-FR"/>
              <a:pPr/>
              <a:t>2</a:t>
            </a:fld>
            <a:endParaRPr lang="fr-FR"/>
          </a:p>
        </p:txBody>
      </p:sp>
      <p:sp>
        <p:nvSpPr>
          <p:cNvPr id="23555" name="Rectangle 3"/>
          <p:cNvSpPr>
            <a:spLocks noGrp="1" noChangeArrowheads="1"/>
          </p:cNvSpPr>
          <p:nvPr>
            <p:ph type="body" idx="1"/>
          </p:nvPr>
        </p:nvSpPr>
        <p:spPr>
          <a:xfrm>
            <a:off x="357158" y="1643050"/>
            <a:ext cx="8229600" cy="4525963"/>
          </a:xfrm>
        </p:spPr>
        <p:txBody>
          <a:bodyPr/>
          <a:lstStyle/>
          <a:p>
            <a:pPr marL="0" lvl="0" indent="0" eaLnBrk="0" hangingPunct="0">
              <a:lnSpc>
                <a:spcPct val="150000"/>
              </a:lnSpc>
              <a:spcBef>
                <a:spcPct val="0"/>
              </a:spcBef>
              <a:buNone/>
            </a:pPr>
            <a:r>
              <a:rPr lang="fr-FR" altLang="fr-FR" sz="2800" dirty="0" smtClean="0"/>
              <a:t>Introduction</a:t>
            </a:r>
          </a:p>
          <a:p>
            <a:pPr marL="0" lvl="0" indent="0" eaLnBrk="0" hangingPunct="0">
              <a:lnSpc>
                <a:spcPct val="150000"/>
              </a:lnSpc>
              <a:spcBef>
                <a:spcPct val="0"/>
              </a:spcBef>
              <a:buNone/>
            </a:pPr>
            <a:r>
              <a:rPr lang="fr-FR" altLang="fr-FR" sz="2800" dirty="0" smtClean="0"/>
              <a:t>Objectif</a:t>
            </a:r>
          </a:p>
          <a:p>
            <a:pPr marL="0" lvl="0" indent="0" eaLnBrk="0" hangingPunct="0">
              <a:lnSpc>
                <a:spcPct val="150000"/>
              </a:lnSpc>
              <a:spcBef>
                <a:spcPct val="0"/>
              </a:spcBef>
              <a:buNone/>
            </a:pPr>
            <a:r>
              <a:rPr lang="fr-FR" altLang="fr-FR" sz="2800" dirty="0" smtClean="0"/>
              <a:t>Méthodologie</a:t>
            </a:r>
          </a:p>
          <a:p>
            <a:pPr marL="0" lvl="0" indent="0" eaLnBrk="0" hangingPunct="0">
              <a:lnSpc>
                <a:spcPct val="150000"/>
              </a:lnSpc>
              <a:spcBef>
                <a:spcPct val="0"/>
              </a:spcBef>
              <a:buNone/>
            </a:pPr>
            <a:r>
              <a:rPr lang="fr-FR" altLang="fr-FR" sz="2800" dirty="0" smtClean="0"/>
              <a:t>Résultats</a:t>
            </a:r>
          </a:p>
          <a:p>
            <a:pPr marL="0" lvl="0" indent="0" eaLnBrk="0" hangingPunct="0">
              <a:lnSpc>
                <a:spcPct val="150000"/>
              </a:lnSpc>
              <a:spcBef>
                <a:spcPct val="0"/>
              </a:spcBef>
              <a:buNone/>
            </a:pPr>
            <a:r>
              <a:rPr lang="fr-FR" altLang="fr-FR" sz="2800" dirty="0" smtClean="0"/>
              <a:t>Discussion</a:t>
            </a:r>
          </a:p>
          <a:p>
            <a:pPr marL="0" lvl="0" indent="0" eaLnBrk="0" hangingPunct="0">
              <a:lnSpc>
                <a:spcPct val="150000"/>
              </a:lnSpc>
              <a:spcBef>
                <a:spcPct val="0"/>
              </a:spcBef>
              <a:buNone/>
            </a:pPr>
            <a:r>
              <a:rPr lang="fr-FR" altLang="fr-FR" sz="2800" dirty="0" smtClean="0"/>
              <a:t>Conclusion</a:t>
            </a:r>
            <a:endParaRPr lang="fr-FR" altLang="fr-FR" sz="2800" dirty="0"/>
          </a:p>
        </p:txBody>
      </p:sp>
      <p:sp>
        <p:nvSpPr>
          <p:cNvPr id="14" name="Titre 1"/>
          <p:cNvSpPr>
            <a:spLocks noGrp="1"/>
          </p:cNvSpPr>
          <p:nvPr>
            <p:ph type="title"/>
          </p:nvPr>
        </p:nvSpPr>
        <p:spPr>
          <a:xfrm>
            <a:off x="539750" y="-14288"/>
            <a:ext cx="8229600" cy="1143001"/>
          </a:xfrm>
        </p:spPr>
        <p:txBody>
          <a:bodyPr/>
          <a:lstStyle/>
          <a:p>
            <a:pPr eaLnBrk="1" hangingPunct="1"/>
            <a:r>
              <a:rPr lang="fr-FR" altLang="fr-FR" dirty="0" smtClean="0"/>
              <a:t>PLAN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Espace réservé du contenu 2"/>
          <p:cNvSpPr>
            <a:spLocks noGrp="1"/>
          </p:cNvSpPr>
          <p:nvPr>
            <p:ph idx="1"/>
          </p:nvPr>
        </p:nvSpPr>
        <p:spPr>
          <a:xfrm>
            <a:off x="0" y="1556792"/>
            <a:ext cx="8964613" cy="6120680"/>
          </a:xfrm>
        </p:spPr>
        <p:txBody>
          <a:bodyPr/>
          <a:lstStyle/>
          <a:p>
            <a:pPr algn="just">
              <a:buFont typeface="Wingdings" panose="05000000000000000000" pitchFamily="2" charset="2"/>
              <a:buChar char="v"/>
            </a:pPr>
            <a:r>
              <a:rPr lang="fr-FR" altLang="fr-FR" sz="2800" dirty="0" smtClean="0">
                <a:cs typeface="Times New Roman" panose="02020603050405020304" pitchFamily="18" charset="0"/>
              </a:rPr>
              <a:t>TM6 </a:t>
            </a:r>
          </a:p>
          <a:p>
            <a:pPr lvl="1" algn="just">
              <a:buFont typeface="Arial" panose="020B0604020202020204" pitchFamily="34" charset="0"/>
              <a:buChar char="•"/>
            </a:pPr>
            <a:r>
              <a:rPr lang="fr-FR" altLang="fr-FR" sz="2400" dirty="0" smtClean="0">
                <a:cs typeface="Times New Roman" panose="02020603050405020304" pitchFamily="18" charset="0"/>
              </a:rPr>
              <a:t>DMM ischémie faible : </a:t>
            </a:r>
            <a:r>
              <a:rPr lang="en-US" sz="2400" dirty="0"/>
              <a:t>333,5±87 (</a:t>
            </a:r>
            <a:r>
              <a:rPr lang="en-US" sz="2400" dirty="0" smtClean="0"/>
              <a:t>limitation </a:t>
            </a:r>
            <a:r>
              <a:rPr lang="en-US" sz="2400" dirty="0" err="1" smtClean="0"/>
              <a:t>modérée</a:t>
            </a:r>
            <a:r>
              <a:rPr lang="en-US" sz="2400" dirty="0" smtClean="0"/>
              <a:t>)</a:t>
            </a:r>
            <a:endParaRPr lang="en-US" sz="2400" dirty="0"/>
          </a:p>
          <a:p>
            <a:pPr lvl="1" algn="just">
              <a:buFont typeface="Arial" panose="020B0604020202020204" pitchFamily="34" charset="0"/>
              <a:buChar char="•"/>
            </a:pPr>
            <a:r>
              <a:rPr lang="fr-FR" altLang="fr-FR" sz="2400" dirty="0" smtClean="0">
                <a:cs typeface="Times New Roman" panose="02020603050405020304" pitchFamily="18" charset="0"/>
              </a:rPr>
              <a:t>DMM ischémie </a:t>
            </a:r>
            <a:r>
              <a:rPr lang="fr-FR" altLang="fr-FR" sz="2400" dirty="0">
                <a:cs typeface="Times New Roman" panose="02020603050405020304" pitchFamily="18" charset="0"/>
              </a:rPr>
              <a:t>sévère </a:t>
            </a:r>
            <a:r>
              <a:rPr lang="fr-FR" altLang="fr-FR" sz="2400" dirty="0" smtClean="0">
                <a:cs typeface="Times New Roman" panose="02020603050405020304" pitchFamily="18" charset="0"/>
              </a:rPr>
              <a:t>: </a:t>
            </a:r>
            <a:r>
              <a:rPr lang="en-US" sz="2400" dirty="0" smtClean="0"/>
              <a:t>224±115 </a:t>
            </a:r>
            <a:r>
              <a:rPr lang="en-US" sz="2400" dirty="0"/>
              <a:t>= limitation </a:t>
            </a:r>
            <a:r>
              <a:rPr lang="en-US" sz="2400" dirty="0" err="1" smtClean="0"/>
              <a:t>sévère</a:t>
            </a:r>
            <a:endParaRPr lang="en-US" sz="2400" dirty="0" smtClean="0"/>
          </a:p>
          <a:p>
            <a:pPr lvl="1" algn="just">
              <a:buFont typeface="Arial" panose="020B0604020202020204" pitchFamily="34" charset="0"/>
              <a:buChar char="•"/>
            </a:pPr>
            <a:r>
              <a:rPr lang="en-US" altLang="fr-FR" sz="2400" dirty="0" err="1" smtClean="0">
                <a:cs typeface="Times New Roman" panose="02020603050405020304" pitchFamily="18" charset="0"/>
              </a:rPr>
              <a:t>Résultats</a:t>
            </a:r>
            <a:r>
              <a:rPr lang="en-US" altLang="fr-FR" sz="2400" dirty="0" smtClean="0">
                <a:cs typeface="Times New Roman" panose="02020603050405020304" pitchFamily="18" charset="0"/>
              </a:rPr>
              <a:t> </a:t>
            </a:r>
            <a:r>
              <a:rPr lang="en-US" altLang="fr-FR" sz="2400" dirty="0" err="1" smtClean="0">
                <a:cs typeface="Times New Roman" panose="02020603050405020304" pitchFamily="18" charset="0"/>
              </a:rPr>
              <a:t>comparables</a:t>
            </a:r>
            <a:r>
              <a:rPr lang="en-US" altLang="fr-FR" sz="2400" dirty="0" smtClean="0">
                <a:cs typeface="Times New Roman" panose="02020603050405020304" pitchFamily="18" charset="0"/>
              </a:rPr>
              <a:t> : </a:t>
            </a:r>
            <a:r>
              <a:rPr lang="fr-FR" altLang="fr-FR" sz="2400" i="1" dirty="0" err="1" smtClean="0">
                <a:cs typeface="Times New Roman" panose="02020603050405020304" pitchFamily="18" charset="0"/>
              </a:rPr>
              <a:t>Troosters</a:t>
            </a:r>
            <a:r>
              <a:rPr lang="fr-FR" altLang="fr-FR" sz="2400" i="1" dirty="0" smtClean="0">
                <a:cs typeface="Times New Roman" panose="02020603050405020304" pitchFamily="18" charset="0"/>
              </a:rPr>
              <a:t>, 1999</a:t>
            </a:r>
            <a:endParaRPr lang="fr-FR" altLang="fr-FR" sz="2800" dirty="0">
              <a:cs typeface="Times New Roman" panose="02020603050405020304" pitchFamily="18" charset="0"/>
            </a:endParaRPr>
          </a:p>
          <a:p>
            <a:pPr algn="just">
              <a:buFont typeface="Wingdings" panose="05000000000000000000" pitchFamily="2" charset="2"/>
              <a:buChar char="v"/>
            </a:pPr>
            <a:r>
              <a:rPr lang="el-GR" altLang="fr-FR" sz="2800" dirty="0" smtClean="0">
                <a:cs typeface="Times New Roman" panose="02020603050405020304" pitchFamily="18" charset="0"/>
              </a:rPr>
              <a:t>Δ</a:t>
            </a:r>
            <a:r>
              <a:rPr lang="fr-FR" altLang="fr-FR" sz="2800" dirty="0" smtClean="0">
                <a:cs typeface="Times New Roman" panose="02020603050405020304" pitchFamily="18" charset="0"/>
              </a:rPr>
              <a:t>FCR1 </a:t>
            </a:r>
            <a:endParaRPr lang="fr-FR" altLang="fr-FR" sz="2800" dirty="0">
              <a:cs typeface="Times New Roman" panose="02020603050405020304" pitchFamily="18" charset="0"/>
            </a:endParaRPr>
          </a:p>
          <a:p>
            <a:pPr lvl="1" algn="just">
              <a:buFont typeface="Arial" panose="020B0604020202020204" pitchFamily="34" charset="0"/>
              <a:buChar char="•"/>
            </a:pPr>
            <a:r>
              <a:rPr lang="el-GR" altLang="fr-FR" sz="2400" dirty="0">
                <a:cs typeface="Times New Roman" panose="02020603050405020304" pitchFamily="18" charset="0"/>
              </a:rPr>
              <a:t>Δ</a:t>
            </a:r>
            <a:r>
              <a:rPr lang="fr-FR" altLang="fr-FR" sz="2400" dirty="0">
                <a:cs typeface="Times New Roman" panose="02020603050405020304" pitchFamily="18" charset="0"/>
              </a:rPr>
              <a:t>FCR1 </a:t>
            </a:r>
            <a:r>
              <a:rPr lang="fr-FR" altLang="fr-FR" sz="2400" dirty="0" smtClean="0">
                <a:cs typeface="Times New Roman" panose="02020603050405020304" pitchFamily="18" charset="0"/>
              </a:rPr>
              <a:t>ischémie faible : </a:t>
            </a:r>
            <a:r>
              <a:rPr lang="fr-FR" altLang="fr-FR" sz="2400" dirty="0">
                <a:cs typeface="Times New Roman" panose="02020603050405020304" pitchFamily="18" charset="0"/>
              </a:rPr>
              <a:t>19 ± 8 </a:t>
            </a:r>
            <a:r>
              <a:rPr lang="fr-FR" altLang="fr-FR" sz="2400" dirty="0" err="1" smtClean="0">
                <a:cs typeface="Times New Roman" panose="02020603050405020304" pitchFamily="18" charset="0"/>
              </a:rPr>
              <a:t>bpm</a:t>
            </a:r>
            <a:endParaRPr lang="fr-FR" altLang="fr-FR" sz="2400" dirty="0">
              <a:cs typeface="Times New Roman" panose="02020603050405020304" pitchFamily="18" charset="0"/>
            </a:endParaRPr>
          </a:p>
          <a:p>
            <a:pPr lvl="1" algn="just">
              <a:buFont typeface="Arial" panose="020B0604020202020204" pitchFamily="34" charset="0"/>
              <a:buChar char="•"/>
            </a:pPr>
            <a:r>
              <a:rPr lang="el-GR" altLang="fr-FR" sz="2400" dirty="0">
                <a:cs typeface="Times New Roman" panose="02020603050405020304" pitchFamily="18" charset="0"/>
              </a:rPr>
              <a:t>Δ</a:t>
            </a:r>
            <a:r>
              <a:rPr lang="fr-FR" altLang="fr-FR" sz="2400" dirty="0">
                <a:cs typeface="Times New Roman" panose="02020603050405020304" pitchFamily="18" charset="0"/>
              </a:rPr>
              <a:t>FCR1 </a:t>
            </a:r>
            <a:r>
              <a:rPr lang="fr-FR" altLang="fr-FR" sz="2400" dirty="0" smtClean="0">
                <a:cs typeface="Times New Roman" panose="02020603050405020304" pitchFamily="18" charset="0"/>
              </a:rPr>
              <a:t>ischémie </a:t>
            </a:r>
            <a:r>
              <a:rPr lang="fr-FR" altLang="fr-FR" sz="2400" dirty="0">
                <a:cs typeface="Times New Roman" panose="02020603050405020304" pitchFamily="18" charset="0"/>
              </a:rPr>
              <a:t>sévère </a:t>
            </a:r>
            <a:r>
              <a:rPr lang="fr-FR" altLang="fr-FR" sz="2400" dirty="0" smtClean="0">
                <a:cs typeface="Times New Roman" panose="02020603050405020304" pitchFamily="18" charset="0"/>
              </a:rPr>
              <a:t>: 11 </a:t>
            </a:r>
            <a:r>
              <a:rPr lang="fr-FR" altLang="fr-FR" sz="2400" dirty="0">
                <a:cs typeface="Times New Roman" panose="02020603050405020304" pitchFamily="18" charset="0"/>
              </a:rPr>
              <a:t>± 8 </a:t>
            </a:r>
            <a:r>
              <a:rPr lang="fr-FR" altLang="fr-FR" sz="2400" dirty="0" err="1" smtClean="0">
                <a:cs typeface="Times New Roman" panose="02020603050405020304" pitchFamily="18" charset="0"/>
              </a:rPr>
              <a:t>bpm</a:t>
            </a:r>
            <a:endParaRPr lang="fr-FR" altLang="fr-FR" sz="2400" dirty="0" smtClean="0">
              <a:cs typeface="Times New Roman" panose="02020603050405020304" pitchFamily="18" charset="0"/>
            </a:endParaRPr>
          </a:p>
          <a:p>
            <a:pPr lvl="1" algn="just">
              <a:buFont typeface="Arial" panose="020B0604020202020204" pitchFamily="34" charset="0"/>
              <a:buChar char="•"/>
            </a:pPr>
            <a:r>
              <a:rPr lang="fr-FR" altLang="fr-FR" sz="2400" dirty="0" smtClean="0">
                <a:cs typeface="Times New Roman" panose="02020603050405020304" pitchFamily="18" charset="0"/>
              </a:rPr>
              <a:t>Résultats comparables à ceux de </a:t>
            </a:r>
            <a:r>
              <a:rPr lang="fr-FR" altLang="fr-FR" sz="2400" i="1" dirty="0" err="1" smtClean="0">
                <a:cs typeface="Times New Roman" panose="02020603050405020304" pitchFamily="18" charset="0"/>
              </a:rPr>
              <a:t>Depairon</a:t>
            </a:r>
            <a:r>
              <a:rPr lang="fr-FR" altLang="fr-FR" sz="2400" i="1" dirty="0" smtClean="0">
                <a:cs typeface="Times New Roman" panose="02020603050405020304" pitchFamily="18" charset="0"/>
              </a:rPr>
              <a:t> </a:t>
            </a:r>
            <a:r>
              <a:rPr lang="fr-FR" altLang="fr-FR" sz="2400" i="1" dirty="0">
                <a:cs typeface="Times New Roman" panose="02020603050405020304" pitchFamily="18" charset="0"/>
              </a:rPr>
              <a:t>and </a:t>
            </a:r>
            <a:r>
              <a:rPr lang="fr-FR" altLang="fr-FR" sz="2400" i="1" dirty="0" err="1">
                <a:cs typeface="Times New Roman" panose="02020603050405020304" pitchFamily="18" charset="0"/>
              </a:rPr>
              <a:t>Zicot</a:t>
            </a:r>
            <a:r>
              <a:rPr lang="fr-FR" altLang="fr-FR" sz="2400" i="1" dirty="0">
                <a:cs typeface="Times New Roman" panose="02020603050405020304" pitchFamily="18" charset="0"/>
              </a:rPr>
              <a:t>, </a:t>
            </a:r>
            <a:r>
              <a:rPr lang="fr-FR" altLang="fr-FR" sz="2400" i="1" dirty="0" smtClean="0">
                <a:cs typeface="Times New Roman" panose="02020603050405020304" pitchFamily="18" charset="0"/>
              </a:rPr>
              <a:t>1996</a:t>
            </a:r>
          </a:p>
          <a:p>
            <a:pPr lvl="1" algn="just">
              <a:buFont typeface="Arial" panose="020B0604020202020204" pitchFamily="34" charset="0"/>
              <a:buChar char="•"/>
            </a:pPr>
            <a:r>
              <a:rPr lang="fr-FR" altLang="fr-FR" sz="2400" dirty="0" smtClean="0">
                <a:cs typeface="Times New Roman" panose="02020603050405020304" pitchFamily="18" charset="0"/>
              </a:rPr>
              <a:t>Dette </a:t>
            </a:r>
            <a:r>
              <a:rPr lang="fr-FR" altLang="fr-FR" sz="2400" dirty="0">
                <a:cs typeface="Times New Roman" panose="02020603050405020304" pitchFamily="18" charset="0"/>
              </a:rPr>
              <a:t>en </a:t>
            </a:r>
            <a:r>
              <a:rPr lang="fr-FR" altLang="fr-FR" sz="2400" dirty="0" smtClean="0">
                <a:cs typeface="Times New Roman" panose="02020603050405020304" pitchFamily="18" charset="0"/>
              </a:rPr>
              <a:t>O</a:t>
            </a:r>
            <a:r>
              <a:rPr lang="fr-FR" altLang="fr-FR" sz="2400" baseline="-25000" dirty="0" smtClean="0">
                <a:cs typeface="Times New Roman" panose="02020603050405020304" pitchFamily="18" charset="0"/>
              </a:rPr>
              <a:t>2</a:t>
            </a:r>
            <a:r>
              <a:rPr lang="fr-FR" altLang="fr-FR" sz="2400" dirty="0" smtClean="0">
                <a:cs typeface="Times New Roman" panose="02020603050405020304" pitchFamily="18" charset="0"/>
              </a:rPr>
              <a:t> ↑↑↑ dans tissus ischémiques</a:t>
            </a:r>
          </a:p>
        </p:txBody>
      </p:sp>
      <p:sp>
        <p:nvSpPr>
          <p:cNvPr id="5" name="Titre 1"/>
          <p:cNvSpPr>
            <a:spLocks noGrp="1"/>
          </p:cNvSpPr>
          <p:nvPr>
            <p:ph type="title"/>
          </p:nvPr>
        </p:nvSpPr>
        <p:spPr>
          <a:xfrm>
            <a:off x="539750" y="-14288"/>
            <a:ext cx="8229600" cy="1143001"/>
          </a:xfrm>
        </p:spPr>
        <p:txBody>
          <a:bodyPr/>
          <a:lstStyle/>
          <a:p>
            <a:pPr eaLnBrk="1" hangingPunct="1"/>
            <a:r>
              <a:rPr lang="fr-FR" altLang="fr-FR" sz="4200" dirty="0" smtClean="0"/>
              <a:t>DISCUSSION</a:t>
            </a:r>
          </a:p>
        </p:txBody>
      </p:sp>
      <p:sp>
        <p:nvSpPr>
          <p:cNvPr id="3" name="Espace réservé du numéro de diapositive 2"/>
          <p:cNvSpPr>
            <a:spLocks noGrp="1"/>
          </p:cNvSpPr>
          <p:nvPr>
            <p:ph type="sldNum" sz="quarter" idx="12"/>
          </p:nvPr>
        </p:nvSpPr>
        <p:spPr/>
        <p:txBody>
          <a:bodyPr/>
          <a:lstStyle/>
          <a:p>
            <a:fld id="{5E904877-796A-4CA5-949A-E07D67C8182C}" type="slidenum">
              <a:rPr lang="fr-FR" smtClean="0"/>
              <a:pPr/>
              <a:t>20</a:t>
            </a:fld>
            <a:endParaRPr lang="fr-FR" dirty="0"/>
          </a:p>
        </p:txBody>
      </p:sp>
    </p:spTree>
    <p:extLst>
      <p:ext uri="{BB962C8B-B14F-4D97-AF65-F5344CB8AC3E}">
        <p14:creationId xmlns:p14="http://schemas.microsoft.com/office/powerpoint/2010/main" val="2984162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539750" y="-14288"/>
            <a:ext cx="8229600" cy="1143001"/>
          </a:xfrm>
        </p:spPr>
        <p:txBody>
          <a:bodyPr/>
          <a:lstStyle/>
          <a:p>
            <a:pPr eaLnBrk="1" hangingPunct="1"/>
            <a:r>
              <a:rPr lang="fr-FR" altLang="fr-FR" dirty="0" smtClean="0"/>
              <a:t>CONCLUSION</a:t>
            </a:r>
          </a:p>
        </p:txBody>
      </p:sp>
      <p:sp>
        <p:nvSpPr>
          <p:cNvPr id="69635" name="Espace réservé du contenu 2"/>
          <p:cNvSpPr>
            <a:spLocks noGrp="1"/>
          </p:cNvSpPr>
          <p:nvPr>
            <p:ph idx="1"/>
          </p:nvPr>
        </p:nvSpPr>
        <p:spPr>
          <a:xfrm>
            <a:off x="244475" y="1052513"/>
            <a:ext cx="8820150" cy="6094412"/>
          </a:xfrm>
        </p:spPr>
        <p:txBody>
          <a:bodyPr/>
          <a:lstStyle/>
          <a:p>
            <a:pPr>
              <a:defRPr/>
            </a:pPr>
            <a:endParaRPr lang="fr-FR" altLang="fr-FR" sz="2400" dirty="0" smtClean="0"/>
          </a:p>
          <a:p>
            <a:pPr algn="just" fontAlgn="auto">
              <a:lnSpc>
                <a:spcPct val="150000"/>
              </a:lnSpc>
              <a:spcAft>
                <a:spcPts val="0"/>
              </a:spcAft>
              <a:buFont typeface="Arial" panose="020B0604020202020204" pitchFamily="34" charset="0"/>
              <a:buChar char="•"/>
              <a:defRPr/>
            </a:pPr>
            <a:r>
              <a:rPr lang="fr-FR" altLang="fr-FR" sz="2400" dirty="0"/>
              <a:t> </a:t>
            </a:r>
            <a:r>
              <a:rPr lang="fr-FR" altLang="fr-FR" sz="2400" dirty="0" smtClean="0"/>
              <a:t>La Δ </a:t>
            </a:r>
            <a:r>
              <a:rPr lang="fr-FR" altLang="fr-FR" sz="2400" dirty="0"/>
              <a:t>FCR1 </a:t>
            </a:r>
            <a:r>
              <a:rPr lang="fr-FR" sz="2400" dirty="0" smtClean="0">
                <a:solidFill>
                  <a:srgbClr val="000000"/>
                </a:solidFill>
                <a:latin typeface="CNFRRZ+Cambria"/>
              </a:rPr>
              <a:t>associée </a:t>
            </a:r>
            <a:r>
              <a:rPr lang="fr-FR" sz="2400" dirty="0">
                <a:solidFill>
                  <a:srgbClr val="000000"/>
                </a:solidFill>
                <a:latin typeface="CNFRRZ+Cambria"/>
              </a:rPr>
              <a:t>à l’importance de l’ischémie </a:t>
            </a:r>
            <a:r>
              <a:rPr lang="fr-FR" sz="2400" dirty="0" smtClean="0">
                <a:solidFill>
                  <a:srgbClr val="000000"/>
                </a:solidFill>
                <a:latin typeface="CNFRRZ+Cambria"/>
              </a:rPr>
              <a:t>des membres inférieurs </a:t>
            </a:r>
            <a:r>
              <a:rPr lang="fr-FR" sz="2400" dirty="0">
                <a:solidFill>
                  <a:srgbClr val="000000"/>
                </a:solidFill>
                <a:latin typeface="CNFRRZ+Cambria"/>
              </a:rPr>
              <a:t>au cours </a:t>
            </a:r>
            <a:r>
              <a:rPr lang="fr-FR" sz="2400" dirty="0" smtClean="0">
                <a:solidFill>
                  <a:srgbClr val="000000"/>
                </a:solidFill>
                <a:latin typeface="CNFRRZ+Cambria"/>
              </a:rPr>
              <a:t>du </a:t>
            </a:r>
            <a:r>
              <a:rPr lang="fr-FR" sz="2400" dirty="0">
                <a:solidFill>
                  <a:srgbClr val="000000"/>
                </a:solidFill>
                <a:latin typeface="CNFRRZ+Cambria"/>
              </a:rPr>
              <a:t>test de </a:t>
            </a:r>
            <a:r>
              <a:rPr lang="fr-FR" sz="2400" dirty="0" smtClean="0">
                <a:solidFill>
                  <a:srgbClr val="000000"/>
                </a:solidFill>
                <a:latin typeface="CNFRRZ+Cambria"/>
              </a:rPr>
              <a:t>marche de 6 minutes</a:t>
            </a:r>
          </a:p>
          <a:p>
            <a:pPr algn="just" fontAlgn="auto">
              <a:lnSpc>
                <a:spcPct val="150000"/>
              </a:lnSpc>
              <a:spcAft>
                <a:spcPts val="0"/>
              </a:spcAft>
              <a:buFont typeface="Arial" panose="020B0604020202020204" pitchFamily="34" charset="0"/>
              <a:buChar char="•"/>
              <a:defRPr/>
            </a:pPr>
            <a:r>
              <a:rPr lang="fr-FR" sz="2400" dirty="0">
                <a:solidFill>
                  <a:srgbClr val="000000"/>
                </a:solidFill>
                <a:latin typeface="CNFRRZ+Cambria"/>
              </a:rPr>
              <a:t>D</a:t>
            </a:r>
            <a:r>
              <a:rPr lang="fr-FR" sz="2400" dirty="0" smtClean="0">
                <a:solidFill>
                  <a:srgbClr val="000000"/>
                </a:solidFill>
                <a:latin typeface="CNFRRZ+Cambria"/>
              </a:rPr>
              <a:t>ette </a:t>
            </a:r>
            <a:r>
              <a:rPr lang="fr-FR" sz="2400" dirty="0">
                <a:solidFill>
                  <a:srgbClr val="000000"/>
                </a:solidFill>
                <a:latin typeface="CNFRRZ+Cambria"/>
              </a:rPr>
              <a:t>en oxygène plus importante au niveau des tissus </a:t>
            </a:r>
            <a:r>
              <a:rPr lang="fr-FR" sz="2400" dirty="0" smtClean="0">
                <a:solidFill>
                  <a:srgbClr val="000000"/>
                </a:solidFill>
                <a:latin typeface="CNFRRZ+Cambria"/>
              </a:rPr>
              <a:t>ischémiques</a:t>
            </a:r>
          </a:p>
          <a:p>
            <a:pPr algn="just" fontAlgn="auto">
              <a:lnSpc>
                <a:spcPct val="150000"/>
              </a:lnSpc>
              <a:spcAft>
                <a:spcPts val="0"/>
              </a:spcAft>
              <a:buFont typeface="Arial" panose="020B0604020202020204" pitchFamily="34" charset="0"/>
              <a:buChar char="•"/>
              <a:defRPr/>
            </a:pPr>
            <a:r>
              <a:rPr lang="fr-FR" sz="2400" dirty="0" smtClean="0">
                <a:solidFill>
                  <a:srgbClr val="000000"/>
                </a:solidFill>
                <a:latin typeface="CNFRRZ+Cambria"/>
              </a:rPr>
              <a:t>Etudes complémentaires nécessaires après prise </a:t>
            </a:r>
            <a:r>
              <a:rPr lang="fr-FR" sz="2400" dirty="0">
                <a:solidFill>
                  <a:srgbClr val="000000"/>
                </a:solidFill>
                <a:latin typeface="CNFRRZ+Cambria"/>
              </a:rPr>
              <a:t>en charge médicale </a:t>
            </a:r>
            <a:r>
              <a:rPr lang="fr-FR" sz="2400" dirty="0" smtClean="0">
                <a:solidFill>
                  <a:srgbClr val="000000"/>
                </a:solidFill>
                <a:latin typeface="CNFRRZ+Cambria"/>
              </a:rPr>
              <a:t>optimale ou geste </a:t>
            </a:r>
            <a:r>
              <a:rPr lang="fr-FR" sz="2400" dirty="0">
                <a:solidFill>
                  <a:srgbClr val="000000"/>
                </a:solidFill>
                <a:latin typeface="CNFRRZ+Cambria"/>
              </a:rPr>
              <a:t>de revascularisation </a:t>
            </a:r>
            <a:r>
              <a:rPr lang="fr-FR" sz="2400" dirty="0" smtClean="0">
                <a:solidFill>
                  <a:srgbClr val="000000"/>
                </a:solidFill>
                <a:latin typeface="CNFRRZ+Cambria"/>
              </a:rPr>
              <a:t>artérielle</a:t>
            </a:r>
            <a:endParaRPr lang="fr-FR" altLang="fr-FR" sz="2400" dirty="0" smtClean="0"/>
          </a:p>
        </p:txBody>
      </p:sp>
      <p:sp>
        <p:nvSpPr>
          <p:cNvPr id="2" name="Espace réservé du numéro de diapositive 1"/>
          <p:cNvSpPr>
            <a:spLocks noGrp="1"/>
          </p:cNvSpPr>
          <p:nvPr>
            <p:ph type="sldNum" sz="quarter" idx="12"/>
          </p:nvPr>
        </p:nvSpPr>
        <p:spPr/>
        <p:txBody>
          <a:bodyPr/>
          <a:lstStyle/>
          <a:p>
            <a:fld id="{5E904877-796A-4CA5-949A-E07D67C8182C}" type="slidenum">
              <a:rPr lang="fr-FR" smtClean="0"/>
              <a:pPr/>
              <a:t>21</a:t>
            </a:fld>
            <a:endParaRPr lang="fr-FR"/>
          </a:p>
        </p:txBody>
      </p:sp>
    </p:spTree>
    <p:extLst>
      <p:ext uri="{BB962C8B-B14F-4D97-AF65-F5344CB8AC3E}">
        <p14:creationId xmlns:p14="http://schemas.microsoft.com/office/powerpoint/2010/main" val="1794542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153818B-70A7-4FA7-89D5-6DA55FD7D6ED}" type="slidenum">
              <a:rPr lang="fr-FR" altLang="fr-FR" sz="1400" smtClean="0">
                <a:solidFill>
                  <a:srgbClr val="000000"/>
                </a:solidFill>
              </a:rPr>
              <a:pPr>
                <a:spcBef>
                  <a:spcPct val="0"/>
                </a:spcBef>
                <a:buFontTx/>
                <a:buNone/>
              </a:pPr>
              <a:t>22</a:t>
            </a:fld>
            <a:endParaRPr lang="fr-FR" altLang="fr-FR" sz="1400" smtClean="0">
              <a:solidFill>
                <a:srgbClr val="000000"/>
              </a:solidFill>
            </a:endParaRPr>
          </a:p>
        </p:txBody>
      </p:sp>
      <p:sp>
        <p:nvSpPr>
          <p:cNvPr id="38915" name="Rectangle 5"/>
          <p:cNvSpPr>
            <a:spLocks noGrp="1" noChangeArrowheads="1"/>
          </p:cNvSpPr>
          <p:nvPr>
            <p:ph type="ctrTitle"/>
          </p:nvPr>
        </p:nvSpPr>
        <p:spPr>
          <a:xfrm>
            <a:off x="758825" y="2997200"/>
            <a:ext cx="7772400" cy="1470025"/>
          </a:xfrm>
        </p:spPr>
        <p:txBody>
          <a:bodyPr/>
          <a:lstStyle/>
          <a:p>
            <a:pPr eaLnBrk="1" hangingPunct="1"/>
            <a:r>
              <a:rPr lang="fr-FR" altLang="fr-FR" dirty="0" smtClean="0"/>
              <a:t>Merci de votre attention!</a:t>
            </a:r>
          </a:p>
        </p:txBody>
      </p:sp>
    </p:spTree>
    <p:extLst>
      <p:ext uri="{BB962C8B-B14F-4D97-AF65-F5344CB8AC3E}">
        <p14:creationId xmlns:p14="http://schemas.microsoft.com/office/powerpoint/2010/main" val="3051111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AAB18803-BE63-4E91-A1D5-9C430770D7A2}" type="slidenum">
              <a:rPr lang="fr-FR"/>
              <a:pPr/>
              <a:t>3</a:t>
            </a:fld>
            <a:endParaRPr lang="fr-FR"/>
          </a:p>
        </p:txBody>
      </p:sp>
      <p:sp>
        <p:nvSpPr>
          <p:cNvPr id="15" name="Titre 1"/>
          <p:cNvSpPr>
            <a:spLocks noGrp="1"/>
          </p:cNvSpPr>
          <p:nvPr>
            <p:ph type="title"/>
          </p:nvPr>
        </p:nvSpPr>
        <p:spPr>
          <a:xfrm>
            <a:off x="539750" y="-14288"/>
            <a:ext cx="8229600" cy="1143001"/>
          </a:xfrm>
        </p:spPr>
        <p:txBody>
          <a:bodyPr/>
          <a:lstStyle/>
          <a:p>
            <a:pPr eaLnBrk="1" hangingPunct="1"/>
            <a:r>
              <a:rPr lang="fr-FR" altLang="fr-FR" dirty="0" smtClean="0"/>
              <a:t>INTRODUCTION</a:t>
            </a:r>
          </a:p>
        </p:txBody>
      </p:sp>
      <p:pic>
        <p:nvPicPr>
          <p:cNvPr id="3" name="Image 2"/>
          <p:cNvPicPr>
            <a:picLocks noChangeAspect="1"/>
          </p:cNvPicPr>
          <p:nvPr/>
        </p:nvPicPr>
        <p:blipFill>
          <a:blip r:embed="rId3"/>
          <a:stretch>
            <a:fillRect/>
          </a:stretch>
        </p:blipFill>
        <p:spPr>
          <a:xfrm>
            <a:off x="1619672" y="2413248"/>
            <a:ext cx="5978686" cy="3536032"/>
          </a:xfrm>
          <a:prstGeom prst="rect">
            <a:avLst/>
          </a:prstGeom>
        </p:spPr>
      </p:pic>
      <p:sp>
        <p:nvSpPr>
          <p:cNvPr id="7" name="Titre 1"/>
          <p:cNvSpPr txBox="1">
            <a:spLocks/>
          </p:cNvSpPr>
          <p:nvPr/>
        </p:nvSpPr>
        <p:spPr bwMode="auto">
          <a:xfrm>
            <a:off x="539750" y="1349895"/>
            <a:ext cx="8229600" cy="11430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fr-FR" altLang="fr-FR" kern="0" dirty="0" smtClean="0"/>
              <a:t>Exercice musculaire</a:t>
            </a:r>
          </a:p>
        </p:txBody>
      </p:sp>
    </p:spTree>
    <p:extLst>
      <p:ext uri="{BB962C8B-B14F-4D97-AF65-F5344CB8AC3E}">
        <p14:creationId xmlns:p14="http://schemas.microsoft.com/office/powerpoint/2010/main" val="3109050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AAB18803-BE63-4E91-A1D5-9C430770D7A2}" type="slidenum">
              <a:rPr lang="fr-FR"/>
              <a:pPr/>
              <a:t>4</a:t>
            </a:fld>
            <a:endParaRPr lang="fr-FR"/>
          </a:p>
        </p:txBody>
      </p:sp>
      <p:sp>
        <p:nvSpPr>
          <p:cNvPr id="23555" name="Rectangle 3"/>
          <p:cNvSpPr>
            <a:spLocks noGrp="1" noChangeArrowheads="1"/>
          </p:cNvSpPr>
          <p:nvPr>
            <p:ph type="body" idx="1"/>
          </p:nvPr>
        </p:nvSpPr>
        <p:spPr>
          <a:xfrm>
            <a:off x="357158" y="1340768"/>
            <a:ext cx="8229600" cy="4525963"/>
          </a:xfrm>
        </p:spPr>
        <p:txBody>
          <a:bodyPr/>
          <a:lstStyle/>
          <a:p>
            <a:endParaRPr lang="fr-FR" dirty="0" smtClean="0"/>
          </a:p>
          <a:p>
            <a:endParaRPr lang="fr-FR" dirty="0" smtClean="0"/>
          </a:p>
          <a:p>
            <a:pPr marL="0" indent="0">
              <a:buNone/>
            </a:pPr>
            <a:endParaRPr lang="fr-FR" dirty="0" smtClean="0"/>
          </a:p>
          <a:p>
            <a:r>
              <a:rPr lang="fr-FR" dirty="0" smtClean="0"/>
              <a:t>FC ↑ si dette </a:t>
            </a:r>
            <a:r>
              <a:rPr lang="fr-FR" dirty="0"/>
              <a:t>en oxygène </a:t>
            </a:r>
            <a:r>
              <a:rPr lang="fr-FR" dirty="0" smtClean="0"/>
              <a:t>importante :</a:t>
            </a:r>
          </a:p>
          <a:p>
            <a:pPr lvl="1"/>
            <a:r>
              <a:rPr lang="fr-FR" dirty="0" smtClean="0"/>
              <a:t>athérosclérose </a:t>
            </a:r>
            <a:r>
              <a:rPr lang="fr-FR" dirty="0"/>
              <a:t>carotidienne </a:t>
            </a:r>
            <a:r>
              <a:rPr lang="fr-FR" sz="2000" i="1" dirty="0"/>
              <a:t>(</a:t>
            </a:r>
            <a:r>
              <a:rPr lang="fr-FR" sz="2000" i="1" dirty="0" err="1"/>
              <a:t>Jae</a:t>
            </a:r>
            <a:r>
              <a:rPr lang="fr-FR" sz="2000" i="1" dirty="0"/>
              <a:t> et al., 2008) </a:t>
            </a:r>
          </a:p>
          <a:p>
            <a:pPr lvl="1"/>
            <a:r>
              <a:rPr lang="fr-FR" dirty="0" smtClean="0"/>
              <a:t>ischémie </a:t>
            </a:r>
            <a:r>
              <a:rPr lang="fr-FR" dirty="0"/>
              <a:t>myocardique </a:t>
            </a:r>
            <a:r>
              <a:rPr lang="fr-FR" sz="2000" i="1" dirty="0"/>
              <a:t>(</a:t>
            </a:r>
            <a:r>
              <a:rPr lang="fr-FR" sz="2000" i="1" dirty="0" err="1"/>
              <a:t>Georgoulias</a:t>
            </a:r>
            <a:r>
              <a:rPr lang="fr-FR" sz="2000" i="1" dirty="0"/>
              <a:t> et al., 2003</a:t>
            </a:r>
            <a:r>
              <a:rPr lang="fr-FR" sz="2000" i="1" dirty="0" smtClean="0"/>
              <a:t>)</a:t>
            </a:r>
            <a:r>
              <a:rPr lang="fr-FR" sz="2000" dirty="0" smtClean="0"/>
              <a:t> </a:t>
            </a:r>
          </a:p>
          <a:p>
            <a:r>
              <a:rPr lang="fr-FR" dirty="0" smtClean="0"/>
              <a:t>Peu </a:t>
            </a:r>
            <a:r>
              <a:rPr lang="fr-FR" dirty="0"/>
              <a:t>d'informations </a:t>
            </a:r>
            <a:r>
              <a:rPr lang="fr-FR" dirty="0" smtClean="0"/>
              <a:t>sur </a:t>
            </a:r>
            <a:r>
              <a:rPr lang="fr-FR" dirty="0"/>
              <a:t>l'ischémie des membres inférieurs</a:t>
            </a:r>
            <a:endParaRPr lang="en-US" dirty="0"/>
          </a:p>
        </p:txBody>
      </p:sp>
      <p:sp>
        <p:nvSpPr>
          <p:cNvPr id="15" name="Titre 1"/>
          <p:cNvSpPr>
            <a:spLocks noGrp="1"/>
          </p:cNvSpPr>
          <p:nvPr>
            <p:ph type="title"/>
          </p:nvPr>
        </p:nvSpPr>
        <p:spPr>
          <a:xfrm>
            <a:off x="539750" y="-14288"/>
            <a:ext cx="8229600" cy="1143001"/>
          </a:xfrm>
        </p:spPr>
        <p:txBody>
          <a:bodyPr/>
          <a:lstStyle/>
          <a:p>
            <a:pPr eaLnBrk="1" hangingPunct="1"/>
            <a:r>
              <a:rPr lang="fr-FR" altLang="fr-FR" dirty="0" smtClean="0"/>
              <a:t>INTRODUCTION</a:t>
            </a:r>
          </a:p>
        </p:txBody>
      </p:sp>
      <p:pic>
        <p:nvPicPr>
          <p:cNvPr id="2" name="Image 1"/>
          <p:cNvPicPr>
            <a:picLocks noChangeAspect="1"/>
          </p:cNvPicPr>
          <p:nvPr/>
        </p:nvPicPr>
        <p:blipFill>
          <a:blip r:embed="rId3"/>
          <a:stretch>
            <a:fillRect/>
          </a:stretch>
        </p:blipFill>
        <p:spPr>
          <a:xfrm>
            <a:off x="2627783" y="1628800"/>
            <a:ext cx="3565557" cy="1440160"/>
          </a:xfrm>
          <a:prstGeom prst="rect">
            <a:avLst/>
          </a:prstGeom>
        </p:spPr>
      </p:pic>
    </p:spTree>
    <p:extLst>
      <p:ext uri="{BB962C8B-B14F-4D97-AF65-F5344CB8AC3E}">
        <p14:creationId xmlns:p14="http://schemas.microsoft.com/office/powerpoint/2010/main" val="3355867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AAB18803-BE63-4E91-A1D5-9C430770D7A2}" type="slidenum">
              <a:rPr lang="fr-FR"/>
              <a:pPr/>
              <a:t>5</a:t>
            </a:fld>
            <a:endParaRPr lang="fr-FR"/>
          </a:p>
        </p:txBody>
      </p:sp>
      <p:sp>
        <p:nvSpPr>
          <p:cNvPr id="23555" name="Rectangle 3"/>
          <p:cNvSpPr>
            <a:spLocks noGrp="1" noChangeArrowheads="1"/>
          </p:cNvSpPr>
          <p:nvPr>
            <p:ph type="body" idx="1"/>
          </p:nvPr>
        </p:nvSpPr>
        <p:spPr>
          <a:xfrm>
            <a:off x="457200" y="1956162"/>
            <a:ext cx="8229600" cy="4929222"/>
          </a:xfrm>
        </p:spPr>
        <p:txBody>
          <a:bodyPr/>
          <a:lstStyle/>
          <a:p>
            <a:pPr>
              <a:lnSpc>
                <a:spcPct val="150000"/>
              </a:lnSpc>
              <a:buNone/>
            </a:pPr>
            <a:r>
              <a:rPr lang="fr-FR" dirty="0" smtClean="0"/>
              <a:t>   </a:t>
            </a:r>
            <a:r>
              <a:rPr lang="fr-FR" dirty="0"/>
              <a:t>Etudier la relation entre l’importance de l’ischémie des membres inférieurs </a:t>
            </a:r>
            <a:r>
              <a:rPr lang="fr-FR" dirty="0" smtClean="0"/>
              <a:t>et </a:t>
            </a:r>
            <a:r>
              <a:rPr lang="fr-FR" dirty="0"/>
              <a:t>la variation de la FC </a:t>
            </a:r>
            <a:r>
              <a:rPr lang="fr-FR" dirty="0" smtClean="0"/>
              <a:t>à 1 </a:t>
            </a:r>
            <a:r>
              <a:rPr lang="fr-FR" dirty="0"/>
              <a:t>minute </a:t>
            </a:r>
            <a:r>
              <a:rPr lang="fr-FR" dirty="0" smtClean="0"/>
              <a:t>de récupération après un test </a:t>
            </a:r>
            <a:r>
              <a:rPr lang="fr-FR" dirty="0"/>
              <a:t>de marche de 6 minutes. </a:t>
            </a:r>
            <a:endParaRPr lang="fr-FR" sz="2800" dirty="0" smtClean="0"/>
          </a:p>
        </p:txBody>
      </p:sp>
      <p:sp>
        <p:nvSpPr>
          <p:cNvPr id="14" name="Titre 1"/>
          <p:cNvSpPr>
            <a:spLocks noGrp="1"/>
          </p:cNvSpPr>
          <p:nvPr>
            <p:ph type="title"/>
          </p:nvPr>
        </p:nvSpPr>
        <p:spPr>
          <a:xfrm>
            <a:off x="539750" y="-115888"/>
            <a:ext cx="8229600" cy="1143001"/>
          </a:xfrm>
        </p:spPr>
        <p:txBody>
          <a:bodyPr/>
          <a:lstStyle/>
          <a:p>
            <a:pPr eaLnBrk="1" hangingPunct="1"/>
            <a:r>
              <a:rPr lang="fr-FR" altLang="fr-FR" dirty="0" smtClean="0"/>
              <a:t>OBJECTIF</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Espace réservé du contenu 2"/>
          <p:cNvSpPr>
            <a:spLocks noGrp="1"/>
          </p:cNvSpPr>
          <p:nvPr>
            <p:ph idx="1"/>
          </p:nvPr>
        </p:nvSpPr>
        <p:spPr>
          <a:xfrm>
            <a:off x="323528" y="1052736"/>
            <a:ext cx="8640763" cy="6021387"/>
          </a:xfrm>
        </p:spPr>
        <p:txBody>
          <a:bodyPr/>
          <a:lstStyle/>
          <a:p>
            <a:pPr marL="0" indent="0">
              <a:buNone/>
              <a:defRPr/>
            </a:pPr>
            <a:endParaRPr lang="fr-FR" altLang="fr-FR" sz="2400" dirty="0"/>
          </a:p>
          <a:p>
            <a:pPr marL="0" indent="0">
              <a:buNone/>
              <a:defRPr/>
            </a:pPr>
            <a:endParaRPr lang="fr-FR" altLang="fr-FR" sz="2400" dirty="0"/>
          </a:p>
          <a:p>
            <a:pPr marL="457200" lvl="0" indent="-457200">
              <a:spcBef>
                <a:spcPts val="600"/>
              </a:spcBef>
              <a:spcAft>
                <a:spcPts val="600"/>
              </a:spcAft>
              <a:buFont typeface="Wingdings" panose="05000000000000000000" pitchFamily="2" charset="2"/>
              <a:buChar char="v"/>
            </a:pPr>
            <a:r>
              <a:rPr lang="fr-FR" sz="2800" b="1" dirty="0">
                <a:solidFill>
                  <a:srgbClr val="000000"/>
                </a:solidFill>
                <a:ea typeface="ＭＳ Ｐゴシック"/>
                <a:cs typeface="Times" pitchFamily="18" charset="0"/>
              </a:rPr>
              <a:t>Cadre et Champ de l’étude</a:t>
            </a:r>
            <a:r>
              <a:rPr lang="fr-FR" sz="2800" dirty="0">
                <a:solidFill>
                  <a:srgbClr val="000000"/>
                </a:solidFill>
                <a:ea typeface="ＭＳ Ｐゴシック"/>
                <a:cs typeface="Times" pitchFamily="18" charset="0"/>
              </a:rPr>
              <a:t> </a:t>
            </a:r>
          </a:p>
          <a:p>
            <a:pPr marL="857250" lvl="1" indent="-457200">
              <a:spcBef>
                <a:spcPts val="600"/>
              </a:spcBef>
              <a:spcAft>
                <a:spcPts val="600"/>
              </a:spcAft>
              <a:buFont typeface="Arial" panose="020B0604020202020204" pitchFamily="34" charset="0"/>
              <a:buChar char="•"/>
            </a:pPr>
            <a:r>
              <a:rPr lang="fr-FR" dirty="0">
                <a:solidFill>
                  <a:srgbClr val="000000"/>
                </a:solidFill>
                <a:ea typeface="ＭＳ Ｐゴシック"/>
                <a:cs typeface="Times" pitchFamily="18" charset="0"/>
              </a:rPr>
              <a:t>U</a:t>
            </a:r>
            <a:r>
              <a:rPr lang="fr-FR" dirty="0" smtClean="0">
                <a:solidFill>
                  <a:srgbClr val="000000"/>
                </a:solidFill>
                <a:ea typeface="ＭＳ Ｐゴシック"/>
                <a:cs typeface="Times" pitchFamily="18" charset="0"/>
              </a:rPr>
              <a:t>nité </a:t>
            </a:r>
            <a:r>
              <a:rPr lang="fr-FR" dirty="0">
                <a:solidFill>
                  <a:srgbClr val="000000"/>
                </a:solidFill>
                <a:ea typeface="ＭＳ Ｐゴシック"/>
                <a:cs typeface="Times" pitchFamily="18" charset="0"/>
              </a:rPr>
              <a:t>d’explorations fonctionnelles vasculaires du CHU </a:t>
            </a:r>
            <a:r>
              <a:rPr lang="fr-FR" dirty="0" err="1">
                <a:solidFill>
                  <a:srgbClr val="000000"/>
                </a:solidFill>
                <a:ea typeface="ＭＳ Ｐゴシック"/>
                <a:cs typeface="Times" pitchFamily="18" charset="0"/>
              </a:rPr>
              <a:t>Souro</a:t>
            </a:r>
            <a:r>
              <a:rPr lang="fr-FR" dirty="0">
                <a:solidFill>
                  <a:srgbClr val="000000"/>
                </a:solidFill>
                <a:ea typeface="ＭＳ Ｐゴシック"/>
                <a:cs typeface="Times" pitchFamily="18" charset="0"/>
              </a:rPr>
              <a:t> SANOU de </a:t>
            </a:r>
            <a:r>
              <a:rPr lang="fr-FR" dirty="0" smtClean="0">
                <a:solidFill>
                  <a:srgbClr val="000000"/>
                </a:solidFill>
                <a:ea typeface="ＭＳ Ｐゴシック"/>
                <a:cs typeface="Times" pitchFamily="18" charset="0"/>
              </a:rPr>
              <a:t>Bobo-Dioulasso</a:t>
            </a:r>
          </a:p>
          <a:p>
            <a:pPr marL="457200" lvl="0" indent="-457200">
              <a:spcBef>
                <a:spcPts val="600"/>
              </a:spcBef>
              <a:spcAft>
                <a:spcPts val="600"/>
              </a:spcAft>
              <a:buFont typeface="Wingdings" panose="05000000000000000000" pitchFamily="2" charset="2"/>
              <a:buChar char="v"/>
            </a:pPr>
            <a:r>
              <a:rPr lang="fr-FR" sz="2800" b="1" dirty="0" smtClean="0">
                <a:solidFill>
                  <a:srgbClr val="000000"/>
                </a:solidFill>
                <a:ea typeface="ＭＳ Ｐゴシック"/>
                <a:cs typeface="Times" pitchFamily="18" charset="0"/>
              </a:rPr>
              <a:t>Type d’étude et période d’étude</a:t>
            </a:r>
          </a:p>
          <a:p>
            <a:pPr lvl="1">
              <a:spcBef>
                <a:spcPts val="600"/>
              </a:spcBef>
              <a:spcAft>
                <a:spcPts val="600"/>
              </a:spcAft>
              <a:buFont typeface="Arial" panose="020B0604020202020204" pitchFamily="34" charset="0"/>
              <a:buChar char="•"/>
            </a:pPr>
            <a:r>
              <a:rPr lang="fr-FR" kern="1200" dirty="0" smtClean="0">
                <a:solidFill>
                  <a:srgbClr val="000000"/>
                </a:solidFill>
                <a:ea typeface="ＭＳ Ｐゴシック" pitchFamily="-44" charset="-128"/>
                <a:cs typeface="Times" pitchFamily="18" charset="0"/>
              </a:rPr>
              <a:t> </a:t>
            </a:r>
            <a:r>
              <a:rPr lang="fr-FR" kern="1200" dirty="0">
                <a:solidFill>
                  <a:srgbClr val="000000"/>
                </a:solidFill>
                <a:ea typeface="ＭＳ Ｐゴシック" pitchFamily="-44" charset="-128"/>
                <a:cs typeface="Times" pitchFamily="18" charset="0"/>
              </a:rPr>
              <a:t>Etude </a:t>
            </a:r>
            <a:r>
              <a:rPr lang="fr-FR" kern="1200" dirty="0" err="1" smtClean="0">
                <a:solidFill>
                  <a:srgbClr val="000000"/>
                </a:solidFill>
                <a:ea typeface="ＭＳ Ｐゴシック" pitchFamily="-44" charset="-128"/>
                <a:cs typeface="Times" pitchFamily="18" charset="0"/>
              </a:rPr>
              <a:t>monocentrique</a:t>
            </a:r>
            <a:r>
              <a:rPr lang="fr-FR" kern="1200" dirty="0" smtClean="0">
                <a:solidFill>
                  <a:srgbClr val="000000"/>
                </a:solidFill>
                <a:ea typeface="ＭＳ Ｐゴシック" pitchFamily="-44" charset="-128"/>
                <a:cs typeface="Times" pitchFamily="18" charset="0"/>
              </a:rPr>
              <a:t>, descriptive, à </a:t>
            </a:r>
            <a:r>
              <a:rPr lang="fr-FR" kern="1200" dirty="0">
                <a:solidFill>
                  <a:srgbClr val="000000"/>
                </a:solidFill>
                <a:ea typeface="ＭＳ Ｐゴシック" pitchFamily="-44" charset="-128"/>
                <a:cs typeface="Times" pitchFamily="18" charset="0"/>
              </a:rPr>
              <a:t>visée analytique et </a:t>
            </a:r>
            <a:r>
              <a:rPr lang="fr-FR" kern="1200" dirty="0" smtClean="0">
                <a:solidFill>
                  <a:srgbClr val="000000"/>
                </a:solidFill>
                <a:ea typeface="ＭＳ Ｐゴシック" pitchFamily="-44" charset="-128"/>
                <a:cs typeface="Times" pitchFamily="18" charset="0"/>
              </a:rPr>
              <a:t>à collecte </a:t>
            </a:r>
            <a:r>
              <a:rPr lang="fr-FR" kern="1200" dirty="0">
                <a:solidFill>
                  <a:srgbClr val="000000"/>
                </a:solidFill>
                <a:ea typeface="ＭＳ Ｐゴシック" pitchFamily="-44" charset="-128"/>
                <a:cs typeface="Times" pitchFamily="18" charset="0"/>
              </a:rPr>
              <a:t>p</a:t>
            </a:r>
            <a:r>
              <a:rPr lang="fr-FR" kern="1200" dirty="0" smtClean="0">
                <a:solidFill>
                  <a:srgbClr val="000000"/>
                </a:solidFill>
                <a:ea typeface="ＭＳ Ｐゴシック" pitchFamily="-44" charset="-128"/>
                <a:cs typeface="Times" pitchFamily="18" charset="0"/>
              </a:rPr>
              <a:t>rospective</a:t>
            </a:r>
            <a:r>
              <a:rPr lang="fr-FR" dirty="0" smtClean="0">
                <a:solidFill>
                  <a:srgbClr val="000000"/>
                </a:solidFill>
                <a:ea typeface="ＭＳ Ｐゴシック"/>
                <a:cs typeface="Times" pitchFamily="18" charset="0"/>
              </a:rPr>
              <a:t> </a:t>
            </a:r>
            <a:endParaRPr lang="fr-FR" dirty="0">
              <a:solidFill>
                <a:srgbClr val="000000"/>
              </a:solidFill>
              <a:ea typeface="ＭＳ Ｐゴシック"/>
              <a:cs typeface="Times" pitchFamily="18" charset="0"/>
            </a:endParaRPr>
          </a:p>
          <a:p>
            <a:pPr lvl="1">
              <a:spcBef>
                <a:spcPts val="600"/>
              </a:spcBef>
              <a:spcAft>
                <a:spcPts val="600"/>
              </a:spcAft>
              <a:buFont typeface="Arial" panose="020B0604020202020204" pitchFamily="34" charset="0"/>
              <a:buChar char="•"/>
            </a:pPr>
            <a:r>
              <a:rPr lang="fr-FR" kern="1200" dirty="0" smtClean="0">
                <a:solidFill>
                  <a:srgbClr val="000000"/>
                </a:solidFill>
                <a:ea typeface="ＭＳ Ｐゴシック" pitchFamily="-44" charset="-128"/>
                <a:cs typeface="Times" pitchFamily="18" charset="0"/>
              </a:rPr>
              <a:t>Janvier à Juillet 2021 </a:t>
            </a:r>
          </a:p>
          <a:p>
            <a:pPr marL="0" lvl="0" indent="0">
              <a:buNone/>
            </a:pPr>
            <a:endParaRPr lang="fr-FR" sz="2400" b="1" dirty="0">
              <a:solidFill>
                <a:srgbClr val="000000"/>
              </a:solidFill>
              <a:ea typeface="ＭＳ Ｐゴシック"/>
            </a:endParaRPr>
          </a:p>
          <a:p>
            <a:pPr marL="457200" lvl="1" indent="0">
              <a:spcBef>
                <a:spcPts val="600"/>
              </a:spcBef>
              <a:spcAft>
                <a:spcPts val="600"/>
              </a:spcAft>
              <a:buNone/>
            </a:pPr>
            <a:endParaRPr lang="fr-FR" sz="2400" kern="1200" dirty="0" smtClean="0">
              <a:solidFill>
                <a:srgbClr val="000000"/>
              </a:solidFill>
              <a:ea typeface="ＭＳ Ｐゴシック" pitchFamily="-44" charset="-128"/>
              <a:cs typeface="Times" pitchFamily="18" charset="0"/>
            </a:endParaRPr>
          </a:p>
        </p:txBody>
      </p:sp>
      <p:sp>
        <p:nvSpPr>
          <p:cNvPr id="7" name="Titre 1"/>
          <p:cNvSpPr>
            <a:spLocks noGrp="1"/>
          </p:cNvSpPr>
          <p:nvPr>
            <p:ph type="title"/>
          </p:nvPr>
        </p:nvSpPr>
        <p:spPr>
          <a:xfrm>
            <a:off x="539750" y="-14288"/>
            <a:ext cx="8229600" cy="1143001"/>
          </a:xfrm>
        </p:spPr>
        <p:txBody>
          <a:bodyPr/>
          <a:lstStyle/>
          <a:p>
            <a:pPr eaLnBrk="1" hangingPunct="1"/>
            <a:r>
              <a:rPr lang="fr-FR" altLang="fr-FR" sz="4200" dirty="0" smtClean="0"/>
              <a:t>MATERIEL ET METHODES</a:t>
            </a:r>
          </a:p>
        </p:txBody>
      </p:sp>
      <p:sp>
        <p:nvSpPr>
          <p:cNvPr id="4" name="Espace réservé du numéro de diapositive 3"/>
          <p:cNvSpPr>
            <a:spLocks noGrp="1"/>
          </p:cNvSpPr>
          <p:nvPr>
            <p:ph type="sldNum" sz="quarter" idx="12"/>
          </p:nvPr>
        </p:nvSpPr>
        <p:spPr/>
        <p:txBody>
          <a:bodyPr/>
          <a:lstStyle/>
          <a:p>
            <a:fld id="{5E904877-796A-4CA5-949A-E07D67C8182C}" type="slidenum">
              <a:rPr lang="fr-FR" smtClean="0"/>
              <a:pPr/>
              <a:t>6</a:t>
            </a:fld>
            <a:endParaRPr lang="fr-FR"/>
          </a:p>
        </p:txBody>
      </p:sp>
    </p:spTree>
    <p:extLst>
      <p:ext uri="{BB962C8B-B14F-4D97-AF65-F5344CB8AC3E}">
        <p14:creationId xmlns:p14="http://schemas.microsoft.com/office/powerpoint/2010/main" val="1503331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Espace réservé du contenu 2"/>
          <p:cNvSpPr>
            <a:spLocks noGrp="1"/>
          </p:cNvSpPr>
          <p:nvPr>
            <p:ph idx="1"/>
          </p:nvPr>
        </p:nvSpPr>
        <p:spPr>
          <a:xfrm>
            <a:off x="323528" y="575965"/>
            <a:ext cx="8640763" cy="6021387"/>
          </a:xfrm>
        </p:spPr>
        <p:txBody>
          <a:bodyPr/>
          <a:lstStyle/>
          <a:p>
            <a:pPr>
              <a:defRPr/>
            </a:pPr>
            <a:endParaRPr lang="fr-FR" altLang="fr-FR" sz="2400" dirty="0" smtClean="0"/>
          </a:p>
          <a:p>
            <a:pPr>
              <a:defRPr/>
            </a:pPr>
            <a:endParaRPr lang="fr-FR" altLang="fr-FR" sz="2400" dirty="0"/>
          </a:p>
          <a:p>
            <a:pPr marL="457200" indent="-457200">
              <a:spcBef>
                <a:spcPts val="600"/>
              </a:spcBef>
              <a:spcAft>
                <a:spcPts val="600"/>
              </a:spcAft>
              <a:buFont typeface="Wingdings" panose="05000000000000000000" pitchFamily="2" charset="2"/>
              <a:buChar char="v"/>
            </a:pPr>
            <a:r>
              <a:rPr lang="fr-FR" sz="2600" b="1" dirty="0" smtClean="0">
                <a:solidFill>
                  <a:srgbClr val="000000"/>
                </a:solidFill>
                <a:ea typeface="ＭＳ Ｐゴシック"/>
              </a:rPr>
              <a:t>Population d’étude</a:t>
            </a:r>
            <a:endParaRPr lang="fr-FR" sz="2600" dirty="0">
              <a:solidFill>
                <a:srgbClr val="000000"/>
              </a:solidFill>
              <a:ea typeface="ＭＳ Ｐゴシック"/>
              <a:cs typeface="Times" pitchFamily="18" charset="0"/>
            </a:endParaRPr>
          </a:p>
          <a:p>
            <a:pPr marL="857250" lvl="1" indent="-457200">
              <a:spcBef>
                <a:spcPts val="600"/>
              </a:spcBef>
              <a:spcAft>
                <a:spcPts val="600"/>
              </a:spcAft>
              <a:buFont typeface="Arial" panose="020B0604020202020204" pitchFamily="34" charset="0"/>
              <a:buChar char="•"/>
            </a:pPr>
            <a:r>
              <a:rPr lang="fr-FR" sz="2600" dirty="0"/>
              <a:t>P</a:t>
            </a:r>
            <a:r>
              <a:rPr lang="fr-FR" altLang="fr-FR" sz="2600" dirty="0"/>
              <a:t>atients dont artériopathie oblitérante des membres inférieurs (AOMI) confirmée </a:t>
            </a:r>
            <a:endParaRPr lang="fr-FR" sz="2600" dirty="0"/>
          </a:p>
          <a:p>
            <a:pPr marL="457200" lvl="0" indent="-457200">
              <a:spcBef>
                <a:spcPts val="600"/>
              </a:spcBef>
              <a:spcAft>
                <a:spcPts val="600"/>
              </a:spcAft>
              <a:buFont typeface="Wingdings" panose="05000000000000000000" pitchFamily="2" charset="2"/>
              <a:buChar char="v"/>
            </a:pPr>
            <a:r>
              <a:rPr lang="fr-FR" sz="2600" b="1" dirty="0" smtClean="0">
                <a:solidFill>
                  <a:srgbClr val="000000"/>
                </a:solidFill>
                <a:ea typeface="ＭＳ Ｐゴシック"/>
                <a:cs typeface="Times" pitchFamily="18" charset="0"/>
              </a:rPr>
              <a:t>Critères d’exclusion </a:t>
            </a:r>
          </a:p>
          <a:p>
            <a:pPr lvl="1">
              <a:spcBef>
                <a:spcPts val="600"/>
              </a:spcBef>
              <a:spcAft>
                <a:spcPts val="600"/>
              </a:spcAft>
              <a:buFont typeface="Arial" panose="020B0604020202020204" pitchFamily="34" charset="0"/>
              <a:buChar char="•"/>
            </a:pPr>
            <a:r>
              <a:rPr lang="fr-FR" sz="2600" kern="1200" dirty="0" smtClean="0">
                <a:solidFill>
                  <a:srgbClr val="000000"/>
                </a:solidFill>
                <a:ea typeface="ＭＳ Ｐゴシック" pitchFamily="-44" charset="-128"/>
                <a:cs typeface="Times" pitchFamily="18" charset="0"/>
              </a:rPr>
              <a:t>Signes d’incapacité fonctionnelle par :</a:t>
            </a:r>
          </a:p>
          <a:p>
            <a:pPr marL="1200150" lvl="2" indent="-342900">
              <a:spcBef>
                <a:spcPts val="600"/>
              </a:spcBef>
              <a:spcAft>
                <a:spcPts val="600"/>
              </a:spcAft>
              <a:buFont typeface="Arial" panose="020B0604020202020204" pitchFamily="34" charset="0"/>
              <a:buChar char="•"/>
            </a:pPr>
            <a:r>
              <a:rPr lang="fr-FR" sz="2200" kern="1200" dirty="0" smtClean="0">
                <a:solidFill>
                  <a:srgbClr val="000000"/>
                </a:solidFill>
                <a:ea typeface="ＭＳ Ｐゴシック" pitchFamily="-44" charset="-128"/>
                <a:cs typeface="Times" pitchFamily="18" charset="0"/>
              </a:rPr>
              <a:t>Maladie ostéo-articulaire</a:t>
            </a:r>
          </a:p>
          <a:p>
            <a:pPr marL="1200150" lvl="2" indent="-342900">
              <a:spcBef>
                <a:spcPts val="600"/>
              </a:spcBef>
              <a:spcAft>
                <a:spcPts val="600"/>
              </a:spcAft>
              <a:buFont typeface="Arial" panose="020B0604020202020204" pitchFamily="34" charset="0"/>
              <a:buChar char="•"/>
            </a:pPr>
            <a:r>
              <a:rPr lang="fr-FR" sz="2200" kern="1200" dirty="0" smtClean="0">
                <a:solidFill>
                  <a:srgbClr val="000000"/>
                </a:solidFill>
                <a:ea typeface="ＭＳ Ｐゴシック" pitchFamily="-44" charset="-128"/>
                <a:cs typeface="Times" pitchFamily="18" charset="0"/>
              </a:rPr>
              <a:t>Fibrillation auriculaire, angine instable, IDM…</a:t>
            </a:r>
            <a:endParaRPr lang="fr-FR" sz="2200" dirty="0">
              <a:solidFill>
                <a:srgbClr val="000000"/>
              </a:solidFill>
              <a:ea typeface="ＭＳ Ｐゴシック"/>
              <a:cs typeface="Times" pitchFamily="18" charset="0"/>
            </a:endParaRPr>
          </a:p>
          <a:p>
            <a:pPr lvl="1">
              <a:spcBef>
                <a:spcPts val="600"/>
              </a:spcBef>
              <a:spcAft>
                <a:spcPts val="600"/>
              </a:spcAft>
              <a:buFont typeface="Arial" panose="020B0604020202020204" pitchFamily="34" charset="0"/>
              <a:buChar char="•"/>
            </a:pPr>
            <a:r>
              <a:rPr lang="fr-FR" sz="2600" kern="1200" dirty="0" smtClean="0">
                <a:solidFill>
                  <a:srgbClr val="000000"/>
                </a:solidFill>
                <a:ea typeface="ＭＳ Ｐゴシック" pitchFamily="-44" charset="-128"/>
                <a:cs typeface="Times" pitchFamily="18" charset="0"/>
              </a:rPr>
              <a:t>Prise de bétabloquant</a:t>
            </a:r>
          </a:p>
          <a:p>
            <a:pPr marL="0" indent="0">
              <a:buNone/>
            </a:pPr>
            <a:r>
              <a:rPr lang="fr-FR" sz="2800" b="1" dirty="0" smtClean="0">
                <a:solidFill>
                  <a:srgbClr val="000000"/>
                </a:solidFill>
                <a:ea typeface="ＭＳ Ｐゴシック"/>
              </a:rPr>
              <a:t>	</a:t>
            </a:r>
            <a:endParaRPr lang="fr-FR" sz="2800" b="1" dirty="0">
              <a:solidFill>
                <a:srgbClr val="000000"/>
              </a:solidFill>
              <a:ea typeface="ＭＳ Ｐゴシック"/>
            </a:endParaRPr>
          </a:p>
          <a:p>
            <a:pPr marL="457200" lvl="1" indent="0">
              <a:spcBef>
                <a:spcPts val="600"/>
              </a:spcBef>
              <a:spcAft>
                <a:spcPts val="600"/>
              </a:spcAft>
              <a:buNone/>
            </a:pPr>
            <a:endParaRPr lang="fr-FR" sz="2400" kern="1200" dirty="0" smtClean="0">
              <a:solidFill>
                <a:srgbClr val="000000"/>
              </a:solidFill>
              <a:ea typeface="ＭＳ Ｐゴシック" pitchFamily="-44" charset="-128"/>
              <a:cs typeface="Times" pitchFamily="18" charset="0"/>
            </a:endParaRPr>
          </a:p>
        </p:txBody>
      </p:sp>
      <p:sp>
        <p:nvSpPr>
          <p:cNvPr id="7" name="Titre 1"/>
          <p:cNvSpPr>
            <a:spLocks noGrp="1"/>
          </p:cNvSpPr>
          <p:nvPr>
            <p:ph type="title"/>
          </p:nvPr>
        </p:nvSpPr>
        <p:spPr>
          <a:xfrm>
            <a:off x="539750" y="-14288"/>
            <a:ext cx="8229600" cy="1143001"/>
          </a:xfrm>
        </p:spPr>
        <p:txBody>
          <a:bodyPr/>
          <a:lstStyle/>
          <a:p>
            <a:pPr eaLnBrk="1" hangingPunct="1"/>
            <a:r>
              <a:rPr lang="fr-FR" altLang="fr-FR" sz="4200" dirty="0" smtClean="0"/>
              <a:t>MATERIEL ET METHODES</a:t>
            </a:r>
          </a:p>
        </p:txBody>
      </p:sp>
      <p:sp>
        <p:nvSpPr>
          <p:cNvPr id="4" name="Espace réservé du numéro de diapositive 3"/>
          <p:cNvSpPr>
            <a:spLocks noGrp="1"/>
          </p:cNvSpPr>
          <p:nvPr>
            <p:ph type="sldNum" sz="quarter" idx="12"/>
          </p:nvPr>
        </p:nvSpPr>
        <p:spPr/>
        <p:txBody>
          <a:bodyPr/>
          <a:lstStyle/>
          <a:p>
            <a:fld id="{5E904877-796A-4CA5-949A-E07D67C8182C}" type="slidenum">
              <a:rPr lang="fr-FR" smtClean="0"/>
              <a:pPr/>
              <a:t>7</a:t>
            </a:fld>
            <a:endParaRPr lang="fr-FR"/>
          </a:p>
        </p:txBody>
      </p:sp>
    </p:spTree>
    <p:extLst>
      <p:ext uri="{BB962C8B-B14F-4D97-AF65-F5344CB8AC3E}">
        <p14:creationId xmlns:p14="http://schemas.microsoft.com/office/powerpoint/2010/main" val="183453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Espace réservé du contenu 2"/>
          <p:cNvSpPr>
            <a:spLocks noGrp="1"/>
          </p:cNvSpPr>
          <p:nvPr>
            <p:ph idx="1"/>
          </p:nvPr>
        </p:nvSpPr>
        <p:spPr>
          <a:xfrm>
            <a:off x="424339" y="1412776"/>
            <a:ext cx="8640763" cy="6021387"/>
          </a:xfrm>
        </p:spPr>
        <p:txBody>
          <a:bodyPr/>
          <a:lstStyle/>
          <a:p>
            <a:pPr>
              <a:defRPr/>
            </a:pPr>
            <a:endParaRPr lang="fr-FR" altLang="fr-FR" sz="2400" dirty="0" smtClean="0"/>
          </a:p>
          <a:p>
            <a:pPr marL="457200" lvl="0" indent="-457200" algn="just">
              <a:buFont typeface="Wingdings" panose="05000000000000000000" pitchFamily="2" charset="2"/>
              <a:buChar char="v"/>
            </a:pPr>
            <a:r>
              <a:rPr lang="fr-FR" sz="2800" b="1" dirty="0">
                <a:solidFill>
                  <a:srgbClr val="000000"/>
                </a:solidFill>
                <a:ea typeface="Calibri"/>
                <a:cs typeface="Times New Roman" panose="02020603050405020304" pitchFamily="18" charset="0"/>
              </a:rPr>
              <a:t>Variables étudiées</a:t>
            </a:r>
          </a:p>
          <a:p>
            <a:pPr marL="0" lvl="0" indent="0" algn="just">
              <a:buNone/>
            </a:pPr>
            <a:endParaRPr lang="fr-FR" sz="2800" b="1" dirty="0">
              <a:solidFill>
                <a:srgbClr val="000000"/>
              </a:solidFill>
              <a:ea typeface="Calibri"/>
              <a:cs typeface="Times New Roman" panose="02020603050405020304" pitchFamily="18" charset="0"/>
            </a:endParaRPr>
          </a:p>
          <a:p>
            <a:pPr lvl="1" algn="just">
              <a:spcAft>
                <a:spcPts val="0"/>
              </a:spcAft>
              <a:buFont typeface="Arial" panose="020B0604020202020204" pitchFamily="34" charset="0"/>
              <a:buChar char="•"/>
            </a:pPr>
            <a:r>
              <a:rPr lang="fr-FR" dirty="0">
                <a:solidFill>
                  <a:srgbClr val="000000"/>
                </a:solidFill>
                <a:ea typeface="Calibri"/>
                <a:cs typeface="Times New Roman" panose="02020603050405020304" pitchFamily="18" charset="0"/>
              </a:rPr>
              <a:t>s</a:t>
            </a:r>
            <a:r>
              <a:rPr lang="fr-FR" dirty="0" smtClean="0">
                <a:solidFill>
                  <a:srgbClr val="000000"/>
                </a:solidFill>
                <a:ea typeface="Calibri"/>
                <a:cs typeface="Times New Roman" panose="02020603050405020304" pitchFamily="18" charset="0"/>
              </a:rPr>
              <a:t>ocio démographiques</a:t>
            </a:r>
            <a:endParaRPr lang="fr-FR" dirty="0">
              <a:ea typeface="Calibri"/>
            </a:endParaRPr>
          </a:p>
          <a:p>
            <a:pPr lvl="1" algn="just">
              <a:spcAft>
                <a:spcPts val="0"/>
              </a:spcAft>
              <a:buFont typeface="Arial" panose="020B0604020202020204" pitchFamily="34" charset="0"/>
              <a:buChar char="•"/>
            </a:pPr>
            <a:r>
              <a:rPr lang="fr-FR" dirty="0" smtClean="0"/>
              <a:t>cliniques</a:t>
            </a:r>
          </a:p>
          <a:p>
            <a:pPr lvl="1" algn="just">
              <a:spcAft>
                <a:spcPts val="0"/>
              </a:spcAft>
              <a:buFont typeface="Arial" panose="020B0604020202020204" pitchFamily="34" charset="0"/>
              <a:buChar char="•"/>
            </a:pPr>
            <a:r>
              <a:rPr lang="fr-FR" dirty="0" smtClean="0"/>
              <a:t>échographiques</a:t>
            </a:r>
          </a:p>
          <a:p>
            <a:pPr lvl="1" algn="just">
              <a:spcAft>
                <a:spcPts val="0"/>
              </a:spcAft>
              <a:buFont typeface="Arial" panose="020B0604020202020204" pitchFamily="34" charset="0"/>
              <a:buChar char="•"/>
            </a:pPr>
            <a:r>
              <a:rPr lang="fr-FR" dirty="0" smtClean="0"/>
              <a:t>biologiques</a:t>
            </a:r>
          </a:p>
          <a:p>
            <a:pPr lvl="1" algn="just">
              <a:spcAft>
                <a:spcPts val="0"/>
              </a:spcAft>
              <a:buFont typeface="Arial" panose="020B0604020202020204" pitchFamily="34" charset="0"/>
              <a:buChar char="•"/>
            </a:pPr>
            <a:r>
              <a:rPr lang="fr-FR" dirty="0"/>
              <a:t>t</a:t>
            </a:r>
            <a:r>
              <a:rPr lang="fr-FR" dirty="0" smtClean="0"/>
              <a:t>hérapeutiques</a:t>
            </a:r>
            <a:endParaRPr lang="fr-FR" dirty="0">
              <a:solidFill>
                <a:srgbClr val="000000"/>
              </a:solidFill>
              <a:ea typeface="Calibri"/>
              <a:cs typeface="Times New Roman" panose="02020603050405020304" pitchFamily="18" charset="0"/>
            </a:endParaRPr>
          </a:p>
          <a:p>
            <a:pPr marL="0" lvl="0" indent="0">
              <a:buNone/>
            </a:pPr>
            <a:endParaRPr lang="fr-FR" sz="2400" b="1" dirty="0">
              <a:solidFill>
                <a:srgbClr val="000000"/>
              </a:solidFill>
              <a:ea typeface="ＭＳ Ｐゴシック"/>
            </a:endParaRPr>
          </a:p>
          <a:p>
            <a:pPr marL="457200" lvl="1" indent="0">
              <a:spcBef>
                <a:spcPts val="600"/>
              </a:spcBef>
              <a:spcAft>
                <a:spcPts val="600"/>
              </a:spcAft>
              <a:buNone/>
            </a:pPr>
            <a:endParaRPr lang="fr-FR" sz="2400" kern="1200" dirty="0" smtClean="0">
              <a:solidFill>
                <a:srgbClr val="000000"/>
              </a:solidFill>
              <a:ea typeface="ＭＳ Ｐゴシック" pitchFamily="-44" charset="-128"/>
              <a:cs typeface="Times" pitchFamily="18" charset="0"/>
            </a:endParaRPr>
          </a:p>
        </p:txBody>
      </p:sp>
      <p:sp>
        <p:nvSpPr>
          <p:cNvPr id="5" name="Titre 1"/>
          <p:cNvSpPr>
            <a:spLocks noGrp="1"/>
          </p:cNvSpPr>
          <p:nvPr>
            <p:ph type="title"/>
          </p:nvPr>
        </p:nvSpPr>
        <p:spPr>
          <a:xfrm>
            <a:off x="539750" y="-14288"/>
            <a:ext cx="8229600" cy="1143001"/>
          </a:xfrm>
        </p:spPr>
        <p:txBody>
          <a:bodyPr/>
          <a:lstStyle/>
          <a:p>
            <a:pPr eaLnBrk="1" hangingPunct="1"/>
            <a:r>
              <a:rPr lang="fr-FR" altLang="fr-FR" sz="4200" dirty="0" smtClean="0"/>
              <a:t>MATERIEL ET METHODES</a:t>
            </a:r>
          </a:p>
        </p:txBody>
      </p:sp>
      <p:sp>
        <p:nvSpPr>
          <p:cNvPr id="3" name="Espace réservé du numéro de diapositive 2"/>
          <p:cNvSpPr>
            <a:spLocks noGrp="1"/>
          </p:cNvSpPr>
          <p:nvPr>
            <p:ph type="sldNum" sz="quarter" idx="12"/>
          </p:nvPr>
        </p:nvSpPr>
        <p:spPr/>
        <p:txBody>
          <a:bodyPr/>
          <a:lstStyle/>
          <a:p>
            <a:fld id="{5E904877-796A-4CA5-949A-E07D67C8182C}" type="slidenum">
              <a:rPr lang="fr-FR" smtClean="0"/>
              <a:pPr/>
              <a:t>8</a:t>
            </a:fld>
            <a:endParaRPr lang="fr-FR"/>
          </a:p>
        </p:txBody>
      </p:sp>
    </p:spTree>
    <p:extLst>
      <p:ext uri="{BB962C8B-B14F-4D97-AF65-F5344CB8AC3E}">
        <p14:creationId xmlns:p14="http://schemas.microsoft.com/office/powerpoint/2010/main" val="1238165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ZoneTexte 13"/>
          <p:cNvSpPr txBox="1">
            <a:spLocks noChangeArrowheads="1"/>
          </p:cNvSpPr>
          <p:nvPr/>
        </p:nvSpPr>
        <p:spPr bwMode="auto">
          <a:xfrm>
            <a:off x="303275" y="5507940"/>
            <a:ext cx="7704856" cy="1569660"/>
          </a:xfrm>
          <a:prstGeom prst="rect">
            <a:avLst/>
          </a:prstGeom>
          <a:noFill/>
          <a:ln w="9525">
            <a:noFill/>
            <a:miter lim="800000"/>
            <a:headEnd/>
            <a:tailEnd/>
          </a:ln>
        </p:spPr>
        <p:txBody>
          <a:bodyPr wrap="square">
            <a:spAutoFit/>
          </a:bodyPr>
          <a:lstStyle/>
          <a:p>
            <a:pPr lvl="0" algn="just"/>
            <a:r>
              <a:rPr kumimoji="0" lang="fr-FR" altLang="fr-FR" sz="2600" b="1" i="0" u="sng" strike="noStrike" kern="1200" cap="none" spc="0" normalizeH="0" baseline="0" noProof="0" dirty="0">
                <a:ln>
                  <a:noFill/>
                </a:ln>
                <a:solidFill>
                  <a:prstClr val="black"/>
                </a:solidFill>
                <a:effectLst/>
                <a:uLnTx/>
                <a:uFillTx/>
                <a:latin typeface="Arial Narrow" panose="020B0606020202030204" pitchFamily="34" charset="0"/>
                <a:ea typeface="Verdana" panose="020B0604030504040204" pitchFamily="34" charset="0"/>
                <a:cs typeface="Times New Roman" pitchFamily="18" charset="0"/>
              </a:rPr>
              <a:t>Figure </a:t>
            </a:r>
            <a:r>
              <a:rPr kumimoji="0" lang="fr-FR" altLang="fr-FR" sz="2600" b="1" i="0" u="sng" strike="noStrike" kern="1200" cap="none" spc="0" normalizeH="0" baseline="0" noProof="0" dirty="0" smtClean="0">
                <a:ln>
                  <a:noFill/>
                </a:ln>
                <a:solidFill>
                  <a:prstClr val="black"/>
                </a:solidFill>
                <a:effectLst/>
                <a:uLnTx/>
                <a:uFillTx/>
                <a:latin typeface="Arial Narrow" panose="020B0606020202030204" pitchFamily="34" charset="0"/>
                <a:ea typeface="Verdana" panose="020B0604030504040204" pitchFamily="34" charset="0"/>
                <a:cs typeface="Times New Roman" pitchFamily="18" charset="0"/>
              </a:rPr>
              <a:t>1 </a:t>
            </a:r>
            <a:r>
              <a:rPr kumimoji="0" lang="fr-FR" altLang="fr-FR" sz="2600" b="0" i="0" u="none" strike="noStrike" kern="1200" cap="none" spc="0" normalizeH="0" baseline="0" noProof="0" dirty="0">
                <a:ln>
                  <a:noFill/>
                </a:ln>
                <a:solidFill>
                  <a:prstClr val="black"/>
                </a:solidFill>
                <a:effectLst/>
                <a:uLnTx/>
                <a:uFillTx/>
                <a:latin typeface="Arial Narrow" panose="020B0606020202030204" pitchFamily="34" charset="0"/>
                <a:ea typeface="Verdana" panose="020B0604030504040204" pitchFamily="34" charset="0"/>
                <a:cs typeface="Times New Roman" pitchFamily="18" charset="0"/>
              </a:rPr>
              <a:t>: matériel et mesure des </a:t>
            </a:r>
            <a:r>
              <a:rPr lang="fr-FR" altLang="fr-FR" sz="2600" dirty="0" smtClean="0">
                <a:solidFill>
                  <a:prstClr val="black"/>
                </a:solidFill>
                <a:latin typeface="Arial Narrow" panose="020B0606020202030204" pitchFamily="34" charset="0"/>
                <a:ea typeface="Verdana" panose="020B0604030504040204" pitchFamily="34" charset="0"/>
                <a:cs typeface="Times New Roman" pitchFamily="18" charset="0"/>
              </a:rPr>
              <a:t>pressions </a:t>
            </a:r>
          </a:p>
          <a:p>
            <a:pPr lvl="0" algn="just"/>
            <a:r>
              <a:rPr lang="fr-FR" altLang="fr-FR" sz="2600" dirty="0" smtClean="0">
                <a:solidFill>
                  <a:prstClr val="black"/>
                </a:solidFill>
                <a:latin typeface="Arial Narrow" panose="020B0606020202030204" pitchFamily="34" charset="0"/>
                <a:ea typeface="Verdana" panose="020B0604030504040204" pitchFamily="34" charset="0"/>
                <a:cs typeface="Times New Roman" pitchFamily="18" charset="0"/>
              </a:rPr>
              <a:t>(Mini </a:t>
            </a:r>
            <a:r>
              <a:rPr lang="fr-FR" altLang="fr-FR" sz="2600" dirty="0">
                <a:solidFill>
                  <a:prstClr val="black"/>
                </a:solidFill>
                <a:latin typeface="Arial Narrow" panose="020B0606020202030204" pitchFamily="34" charset="0"/>
                <a:ea typeface="Verdana" panose="020B0604030504040204" pitchFamily="34" charset="0"/>
                <a:cs typeface="Times New Roman" pitchFamily="18" charset="0"/>
              </a:rPr>
              <a:t>doppler </a:t>
            </a:r>
            <a:r>
              <a:rPr lang="fr-FR" altLang="fr-FR" sz="2600" dirty="0" err="1">
                <a:solidFill>
                  <a:prstClr val="black"/>
                </a:solidFill>
                <a:latin typeface="Arial Narrow" panose="020B0606020202030204" pitchFamily="34" charset="0"/>
                <a:ea typeface="Verdana" panose="020B0604030504040204" pitchFamily="34" charset="0"/>
                <a:cs typeface="Times New Roman" pitchFamily="18" charset="0"/>
              </a:rPr>
              <a:t>Sonotrax</a:t>
            </a:r>
            <a:r>
              <a:rPr lang="fr-FR" altLang="fr-FR" sz="2600" dirty="0">
                <a:solidFill>
                  <a:prstClr val="black"/>
                </a:solidFill>
                <a:latin typeface="Arial Narrow" panose="020B0606020202030204" pitchFamily="34" charset="0"/>
                <a:ea typeface="Verdana" panose="020B0604030504040204" pitchFamily="34" charset="0"/>
                <a:cs typeface="Times New Roman" pitchFamily="18" charset="0"/>
              </a:rPr>
              <a:t> : PAS humérale, </a:t>
            </a:r>
            <a:r>
              <a:rPr lang="fr-FR" altLang="fr-FR" sz="2600" dirty="0" smtClean="0">
                <a:solidFill>
                  <a:prstClr val="black"/>
                </a:solidFill>
                <a:latin typeface="Arial Narrow" panose="020B0606020202030204" pitchFamily="34" charset="0"/>
                <a:ea typeface="Verdana" panose="020B0604030504040204" pitchFamily="34" charset="0"/>
                <a:cs typeface="Times New Roman" pitchFamily="18" charset="0"/>
              </a:rPr>
              <a:t>tibiale)</a:t>
            </a:r>
            <a:endParaRPr lang="fr-FR" altLang="fr-FR" sz="2600" dirty="0">
              <a:solidFill>
                <a:prstClr val="black"/>
              </a:solidFill>
              <a:latin typeface="Arial Narrow" panose="020B0606020202030204" pitchFamily="34" charset="0"/>
              <a:ea typeface="Verdana" panose="020B0604030504040204" pitchFamily="34" charset="0"/>
              <a:cs typeface="Times New Roman" pitchFamily="18" charset="0"/>
            </a:endParaRPr>
          </a:p>
          <a:p>
            <a:pPr lvl="0" algn="just"/>
            <a:r>
              <a:rPr lang="fr-FR" altLang="fr-FR" sz="2600" dirty="0">
                <a:solidFill>
                  <a:prstClr val="black"/>
                </a:solidFill>
                <a:latin typeface="Arial Narrow" panose="020B0606020202030204" pitchFamily="34" charset="0"/>
                <a:ea typeface="Verdana" panose="020B0604030504040204" pitchFamily="34" charset="0"/>
                <a:cs typeface="Times New Roman" pitchFamily="18" charset="0"/>
              </a:rPr>
              <a:t> </a:t>
            </a:r>
            <a:r>
              <a:rPr kumimoji="0" lang="fr-FR" altLang="fr-FR" sz="2600" b="0" i="0" u="none" strike="noStrike" kern="1200" cap="none" spc="0" normalizeH="0" baseline="0" noProof="0" dirty="0" smtClean="0">
                <a:ln>
                  <a:noFill/>
                </a:ln>
                <a:solidFill>
                  <a:prstClr val="black"/>
                </a:solidFill>
                <a:effectLst/>
                <a:uLnTx/>
                <a:uFillTx/>
                <a:latin typeface="Arial Narrow" panose="020B0606020202030204" pitchFamily="34" charset="0"/>
                <a:ea typeface="Verdana" panose="020B0604030504040204" pitchFamily="34" charset="0"/>
                <a:cs typeface="Times New Roman" pitchFamily="18" charset="0"/>
              </a:rPr>
              <a:t>  </a:t>
            </a:r>
            <a:endParaRPr kumimoji="0" lang="fr-FR" altLang="fr-FR" sz="2600" b="0" i="0" u="none" strike="noStrike" kern="1200" cap="none" spc="0" normalizeH="0" baseline="0" noProof="0" dirty="0">
              <a:ln>
                <a:noFill/>
              </a:ln>
              <a:solidFill>
                <a:prstClr val="black"/>
              </a:solidFill>
              <a:effectLst/>
              <a:uLnTx/>
              <a:uFillTx/>
              <a:latin typeface="Arial Narrow" panose="020B0606020202030204" pitchFamily="34" charset="0"/>
              <a:ea typeface="Verdana" panose="020B0604030504040204"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3562" name="Espace réservé du numéro de diapositive 6"/>
          <p:cNvSpPr>
            <a:spLocks noGrp="1"/>
          </p:cNvSpPr>
          <p:nvPr>
            <p:ph type="sldNum" sz="quarter" idx="12"/>
          </p:nvPr>
        </p:nvSpPr>
        <p:spPr bwMode="auto">
          <a:xfrm>
            <a:off x="6553200" y="6356350"/>
            <a:ext cx="2590800" cy="365125"/>
          </a:xfrm>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7EDB2B-ACE3-4C77-9FFF-660548032270}" type="slidenum">
              <a:rPr kumimoji="0" lang="fr-FR" altLang="fr-FR" sz="2400" b="0" i="0" u="none" strike="noStrike" kern="1200" cap="none" spc="0" normalizeH="0" baseline="0" noProof="0" smtClean="0">
                <a:ln>
                  <a:noFill/>
                </a:ln>
                <a:solidFill>
                  <a:prstClr val="black"/>
                </a:solidFill>
                <a:effectLst/>
                <a:uLnTx/>
                <a:uFillTx/>
                <a:latin typeface="Arial Narrow"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2400" b="0"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784" y="3289608"/>
            <a:ext cx="3394919" cy="2011600"/>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222" y="943440"/>
            <a:ext cx="3394919" cy="2099774"/>
          </a:xfrm>
          <a:prstGeom prst="rect">
            <a:avLst/>
          </a:prstGeom>
        </p:spPr>
      </p:pic>
      <p:sp>
        <p:nvSpPr>
          <p:cNvPr id="4" name="ZoneTexte 3">
            <a:extLst>
              <a:ext uri="{FF2B5EF4-FFF2-40B4-BE49-F238E27FC236}">
                <a16:creationId xmlns:a16="http://schemas.microsoft.com/office/drawing/2014/main" id="{1C6057A3-DDE3-4440-893C-90CEEC00FAFC}"/>
              </a:ext>
            </a:extLst>
          </p:cNvPr>
          <p:cNvSpPr txBox="1"/>
          <p:nvPr/>
        </p:nvSpPr>
        <p:spPr>
          <a:xfrm flipH="1">
            <a:off x="5539706" y="2256254"/>
            <a:ext cx="3811216" cy="1892826"/>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fr-FR" sz="2600" b="0" i="0" u="none" strike="noStrike" kern="1200" cap="none" spc="0" normalizeH="0" baseline="0" noProof="0" dirty="0">
                <a:ln>
                  <a:noFill/>
                </a:ln>
                <a:solidFill>
                  <a:prstClr val="black"/>
                </a:solidFill>
                <a:effectLst/>
                <a:uLnTx/>
                <a:uFillTx/>
                <a:latin typeface="Arial Narrow" panose="020B0606020202030204" pitchFamily="34" charset="0"/>
                <a:ea typeface="Verdana" panose="020B0604030504040204" pitchFamily="34" charset="0"/>
                <a:cs typeface="Arial" pitchFamily="34" charset="0"/>
              </a:rPr>
              <a:t>- Normal = 0,9 à 1,3</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fr-FR" sz="2600" b="0" i="0" u="none" strike="noStrike" kern="1200" cap="none" spc="0" normalizeH="0" baseline="0" noProof="0" dirty="0">
                <a:ln>
                  <a:noFill/>
                </a:ln>
                <a:solidFill>
                  <a:srgbClr val="331CDE"/>
                </a:solidFill>
                <a:effectLst/>
                <a:uLnTx/>
                <a:uFillTx/>
                <a:latin typeface="Arial Narrow" panose="020B0606020202030204" pitchFamily="34" charset="0"/>
                <a:ea typeface="Verdana" panose="020B0604030504040204" pitchFamily="34" charset="0"/>
                <a:cs typeface="Arial" pitchFamily="34" charset="0"/>
              </a:rPr>
              <a:t>- AOMI &lt; 0,9</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fr-FR" sz="2600" b="0" i="0" u="none" strike="noStrike" kern="1200" cap="none" spc="0" normalizeH="0" baseline="0" noProof="0" dirty="0" smtClean="0">
                <a:ln>
                  <a:noFill/>
                </a:ln>
                <a:solidFill>
                  <a:prstClr val="black"/>
                </a:solidFill>
                <a:effectLst/>
                <a:uLnTx/>
                <a:uFillTx/>
                <a:latin typeface="Arial Narrow" panose="020B0606020202030204" pitchFamily="34" charset="0"/>
                <a:ea typeface="Verdana" panose="020B0604030504040204" pitchFamily="34" charset="0"/>
                <a:cs typeface="Arial" pitchFamily="34" charset="0"/>
              </a:rPr>
              <a:t>- </a:t>
            </a:r>
            <a:r>
              <a:rPr kumimoji="0" lang="fr-FR" sz="2600" b="0" i="0" u="none" strike="noStrike" kern="1200" cap="none" spc="0" normalizeH="0" baseline="0" noProof="0" dirty="0">
                <a:ln>
                  <a:noFill/>
                </a:ln>
                <a:solidFill>
                  <a:prstClr val="black"/>
                </a:solidFill>
                <a:effectLst/>
                <a:uLnTx/>
                <a:uFillTx/>
                <a:latin typeface="Arial Narrow" panose="020B0606020202030204" pitchFamily="34" charset="0"/>
                <a:ea typeface="Verdana" panose="020B0604030504040204" pitchFamily="34" charset="0"/>
                <a:cs typeface="Arial" pitchFamily="34" charset="0"/>
              </a:rPr>
              <a:t>Médiacalcose &gt; 1,3</a:t>
            </a:r>
            <a:endParaRPr kumimoji="0" lang="fr-FR" sz="2600" b="0" i="0" u="none" strike="noStrike" kern="1200" cap="none" spc="0" normalizeH="0" baseline="0" noProof="0" dirty="0">
              <a:ln>
                <a:noFill/>
              </a:ln>
              <a:solidFill>
                <a:srgbClr val="FF0000"/>
              </a:solidFill>
              <a:effectLst/>
              <a:uLnTx/>
              <a:uFillTx/>
              <a:latin typeface="Arial Narrow" panose="020B0606020202030204" pitchFamily="34" charset="0"/>
              <a:ea typeface="Verdana" panose="020B0604030504040204" pitchFamily="34" charset="0"/>
              <a:cs typeface="Arial" pitchFamily="34" charset="0"/>
            </a:endParaRPr>
          </a:p>
        </p:txBody>
      </p:sp>
      <p:sp>
        <p:nvSpPr>
          <p:cNvPr id="8" name="ZoneTexte 7">
            <a:extLst>
              <a:ext uri="{FF2B5EF4-FFF2-40B4-BE49-F238E27FC236}">
                <a16:creationId xmlns:a16="http://schemas.microsoft.com/office/drawing/2014/main" id="{A3B758C6-AC86-4F38-B804-5034AB14DE75}"/>
              </a:ext>
            </a:extLst>
          </p:cNvPr>
          <p:cNvSpPr txBox="1"/>
          <p:nvPr/>
        </p:nvSpPr>
        <p:spPr>
          <a:xfrm>
            <a:off x="4243076" y="4283804"/>
            <a:ext cx="253005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PAS tibiale</a:t>
            </a:r>
          </a:p>
        </p:txBody>
      </p:sp>
      <p:sp>
        <p:nvSpPr>
          <p:cNvPr id="9" name="ZoneTexte 8">
            <a:extLst>
              <a:ext uri="{FF2B5EF4-FFF2-40B4-BE49-F238E27FC236}">
                <a16:creationId xmlns:a16="http://schemas.microsoft.com/office/drawing/2014/main" id="{22B0E223-7A16-482B-8307-7D21DDFB4FDF}"/>
              </a:ext>
            </a:extLst>
          </p:cNvPr>
          <p:cNvSpPr txBox="1"/>
          <p:nvPr/>
        </p:nvSpPr>
        <p:spPr>
          <a:xfrm>
            <a:off x="4255717" y="1732166"/>
            <a:ext cx="253005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PAS humérale</a:t>
            </a:r>
          </a:p>
        </p:txBody>
      </p:sp>
      <p:sp>
        <p:nvSpPr>
          <p:cNvPr id="10" name="ZoneTexte 9">
            <a:extLst>
              <a:ext uri="{FF2B5EF4-FFF2-40B4-BE49-F238E27FC236}">
                <a16:creationId xmlns:a16="http://schemas.microsoft.com/office/drawing/2014/main" id="{56CABD4E-A352-47F9-AF41-6D2588D34883}"/>
              </a:ext>
            </a:extLst>
          </p:cNvPr>
          <p:cNvSpPr txBox="1"/>
          <p:nvPr/>
        </p:nvSpPr>
        <p:spPr>
          <a:xfrm>
            <a:off x="4427983" y="2944678"/>
            <a:ext cx="95918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IPSC</a:t>
            </a:r>
          </a:p>
        </p:txBody>
      </p:sp>
      <p:sp>
        <p:nvSpPr>
          <p:cNvPr id="11" name="Ellipse 10">
            <a:extLst>
              <a:ext uri="{FF2B5EF4-FFF2-40B4-BE49-F238E27FC236}">
                <a16:creationId xmlns:a16="http://schemas.microsoft.com/office/drawing/2014/main" id="{E14BD1FB-EB78-48C1-82E1-0104C0CDFA23}"/>
              </a:ext>
            </a:extLst>
          </p:cNvPr>
          <p:cNvSpPr/>
          <p:nvPr/>
        </p:nvSpPr>
        <p:spPr>
          <a:xfrm>
            <a:off x="4283968" y="2836190"/>
            <a:ext cx="992748" cy="592810"/>
          </a:xfrm>
          <a:prstGeom prst="ellipse">
            <a:avLst/>
          </a:prstGeom>
          <a:noFill/>
          <a:ln>
            <a:solidFill>
              <a:srgbClr val="372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72EE4"/>
              </a:solidFill>
              <a:effectLst/>
              <a:uLnTx/>
              <a:uFillTx/>
              <a:latin typeface="Calibri"/>
              <a:ea typeface="+mn-ea"/>
              <a:cs typeface="+mn-cs"/>
            </a:endParaRPr>
          </a:p>
        </p:txBody>
      </p:sp>
      <p:sp>
        <p:nvSpPr>
          <p:cNvPr id="13" name="Flèche : bas 12">
            <a:extLst>
              <a:ext uri="{FF2B5EF4-FFF2-40B4-BE49-F238E27FC236}">
                <a16:creationId xmlns:a16="http://schemas.microsoft.com/office/drawing/2014/main" id="{C116999C-9049-40EF-BAB0-2FB202332B0F}"/>
              </a:ext>
            </a:extLst>
          </p:cNvPr>
          <p:cNvSpPr/>
          <p:nvPr/>
        </p:nvSpPr>
        <p:spPr>
          <a:xfrm>
            <a:off x="4641946" y="2125402"/>
            <a:ext cx="281188" cy="517425"/>
          </a:xfrm>
          <a:prstGeom prst="downArrow">
            <a:avLst/>
          </a:prstGeom>
          <a:noFill/>
          <a:ln>
            <a:solidFill>
              <a:srgbClr val="372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72EE4"/>
              </a:solidFill>
              <a:effectLst/>
              <a:uLnTx/>
              <a:uFillTx/>
              <a:latin typeface="Calibri"/>
              <a:ea typeface="+mn-ea"/>
              <a:cs typeface="+mn-cs"/>
            </a:endParaRPr>
          </a:p>
        </p:txBody>
      </p:sp>
      <p:sp>
        <p:nvSpPr>
          <p:cNvPr id="14" name="Flèche : haut 13">
            <a:extLst>
              <a:ext uri="{FF2B5EF4-FFF2-40B4-BE49-F238E27FC236}">
                <a16:creationId xmlns:a16="http://schemas.microsoft.com/office/drawing/2014/main" id="{855AC30A-1C45-4EA9-BB1C-2888F1DC005A}"/>
              </a:ext>
            </a:extLst>
          </p:cNvPr>
          <p:cNvSpPr/>
          <p:nvPr/>
        </p:nvSpPr>
        <p:spPr>
          <a:xfrm>
            <a:off x="4707110" y="3613666"/>
            <a:ext cx="281189" cy="526122"/>
          </a:xfrm>
          <a:prstGeom prst="upArrow">
            <a:avLst/>
          </a:prstGeom>
          <a:noFill/>
          <a:ln>
            <a:solidFill>
              <a:srgbClr val="372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72EE4"/>
              </a:solidFill>
              <a:effectLst/>
              <a:uLnTx/>
              <a:uFillTx/>
              <a:latin typeface="Calibri"/>
              <a:ea typeface="+mn-ea"/>
              <a:cs typeface="+mn-cs"/>
            </a:endParaRPr>
          </a:p>
        </p:txBody>
      </p:sp>
      <p:cxnSp>
        <p:nvCxnSpPr>
          <p:cNvPr id="16" name="Connecteur droit 15">
            <a:extLst>
              <a:ext uri="{FF2B5EF4-FFF2-40B4-BE49-F238E27FC236}">
                <a16:creationId xmlns:a16="http://schemas.microsoft.com/office/drawing/2014/main" id="{CC2EFE92-0511-43D4-938D-9F42279F87AC}"/>
              </a:ext>
            </a:extLst>
          </p:cNvPr>
          <p:cNvCxnSpPr>
            <a:stCxn id="9" idx="2"/>
            <a:endCxn id="8" idx="0"/>
          </p:cNvCxnSpPr>
          <p:nvPr/>
        </p:nvCxnSpPr>
        <p:spPr>
          <a:xfrm flipH="1">
            <a:off x="5508104" y="2101498"/>
            <a:ext cx="12641" cy="2182306"/>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155703" y="4871190"/>
            <a:ext cx="7866521" cy="369332"/>
          </a:xfrm>
          <a:prstGeom prst="rect">
            <a:avLst/>
          </a:prstGeom>
        </p:spPr>
        <p:txBody>
          <a:bodyPr wrap="square">
            <a:spAutoFit/>
          </a:bodyPr>
          <a:lstStyle/>
          <a:p>
            <a:pPr lvl="0" algn="just"/>
            <a:r>
              <a:rPr lang="fr-FR" altLang="fr-FR" dirty="0">
                <a:solidFill>
                  <a:prstClr val="black"/>
                </a:solidFill>
                <a:latin typeface="Arial Narrow" panose="020B0606020202030204" pitchFamily="34" charset="0"/>
                <a:ea typeface="Verdana" panose="020B0604030504040204" pitchFamily="34" charset="0"/>
                <a:cs typeface="Times New Roman" pitchFamily="18" charset="0"/>
              </a:rPr>
              <a:t>→ Index de Pression Systolique de Cheville (IPSC) &lt; 0,9</a:t>
            </a:r>
          </a:p>
        </p:txBody>
      </p:sp>
      <p:sp>
        <p:nvSpPr>
          <p:cNvPr id="17" name="Titre 1"/>
          <p:cNvSpPr txBox="1">
            <a:spLocks/>
          </p:cNvSpPr>
          <p:nvPr/>
        </p:nvSpPr>
        <p:spPr bwMode="auto">
          <a:xfrm>
            <a:off x="539750" y="-14288"/>
            <a:ext cx="8229600" cy="11430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4200" b="0" i="0" u="none" strike="noStrike" kern="0" cap="none" spc="0" normalizeH="0" baseline="0" noProof="0" smtClean="0">
                <a:ln>
                  <a:noFill/>
                </a:ln>
                <a:solidFill>
                  <a:srgbClr val="000000"/>
                </a:solidFill>
                <a:effectLst/>
                <a:uLnTx/>
                <a:uFillTx/>
                <a:latin typeface="Arial"/>
                <a:ea typeface="+mj-ea"/>
                <a:cs typeface="Arial"/>
              </a:rPr>
              <a:t>MATERIEL ET METHODES</a:t>
            </a:r>
            <a:endParaRPr kumimoji="0" lang="fr-FR" altLang="fr-FR" sz="4200" b="0" i="0" u="none" strike="noStrike" kern="0" cap="none" spc="0" normalizeH="0" baseline="0" noProof="0" dirty="0" smtClean="0">
              <a:ln>
                <a:noFill/>
              </a:ln>
              <a:solidFill>
                <a:srgbClr val="000000"/>
              </a:solidFill>
              <a:effectLst/>
              <a:uLnTx/>
              <a:uFillTx/>
              <a:latin typeface="Arial"/>
              <a:ea typeface="+mj-ea"/>
              <a:cs typeface="Arial"/>
            </a:endParaRPr>
          </a:p>
        </p:txBody>
      </p:sp>
    </p:spTree>
    <p:extLst>
      <p:ext uri="{BB962C8B-B14F-4D97-AF65-F5344CB8AC3E}">
        <p14:creationId xmlns:p14="http://schemas.microsoft.com/office/powerpoint/2010/main" val="31411196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119&quot;&gt;&lt;/object&gt;&lt;object type=&quot;2&quot; unique_id=&quot;10120&quot;&gt;&lt;object type=&quot;3&quot; unique_id=&quot;10121&quot;&gt;&lt;property id=&quot;20148&quot; value=&quot;5&quot;/&gt;&lt;property id=&quot;20300&quot; value=&quot;Diapositive 1&quot;/&gt;&lt;property id=&quot;20307&quot; value=&quot;256&quot;/&gt;&lt;/object&gt;&lt;object type=&quot;3&quot; unique_id=&quot;10122&quot;&gt;&lt;property id=&quot;20148&quot; value=&quot;5&quot;/&gt;&lt;property id=&quot;20300&quot; value=&quot;Diapositive 2&quot;/&gt;&lt;property id=&quot;20307&quot; value=&quot;257&quot;/&gt;&lt;/object&gt;&lt;/object&gt;&lt;/object&gt;&lt;/database&gt;"/>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372EE4"/>
          </a:solidFill>
        </a:ln>
      </a:spPr>
      <a:bodyPr anchor="ctr"/>
      <a:lstStyle>
        <a:defPPr algn="ctr" fontAlgn="auto">
          <a:spcBef>
            <a:spcPts val="0"/>
          </a:spcBef>
          <a:spcAft>
            <a:spcPts val="0"/>
          </a:spcAft>
          <a:defRPr dirty="0">
            <a:solidFill>
              <a:srgbClr val="372EE4"/>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8507</TotalTime>
  <Words>1877</Words>
  <Application>Microsoft Office PowerPoint</Application>
  <PresentationFormat>Affichage à l'écran (4:3)</PresentationFormat>
  <Paragraphs>298</Paragraphs>
  <Slides>22</Slides>
  <Notes>22</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22</vt:i4>
      </vt:variant>
    </vt:vector>
  </HeadingPairs>
  <TitlesOfParts>
    <vt:vector size="35" baseType="lpstr">
      <vt:lpstr>ＭＳ Ｐゴシック</vt:lpstr>
      <vt:lpstr>Arial</vt:lpstr>
      <vt:lpstr>Arial Black</vt:lpstr>
      <vt:lpstr>Arial Narrow</vt:lpstr>
      <vt:lpstr>Calibri</vt:lpstr>
      <vt:lpstr>CNFRRZ+Cambria</vt:lpstr>
      <vt:lpstr>Times</vt:lpstr>
      <vt:lpstr>Times New Roman</vt:lpstr>
      <vt:lpstr>Verdana</vt:lpstr>
      <vt:lpstr>Wingdings</vt:lpstr>
      <vt:lpstr>Modèle par défaut</vt:lpstr>
      <vt:lpstr>Thème Office</vt:lpstr>
      <vt:lpstr>1_Thème Office</vt:lpstr>
      <vt:lpstr>Présentation PowerPoint</vt:lpstr>
      <vt:lpstr>PLAN</vt:lpstr>
      <vt:lpstr>INTRODUCTION</vt:lpstr>
      <vt:lpstr>INTRODUCTION</vt:lpstr>
      <vt:lpstr>OBJECTIF</vt:lpstr>
      <vt:lpstr>MATERIEL ET METHODES</vt:lpstr>
      <vt:lpstr>MATERIEL ET METHODES</vt:lpstr>
      <vt:lpstr>MATERIEL ET METHODES</vt:lpstr>
      <vt:lpstr>Présentation PowerPoint</vt:lpstr>
      <vt:lpstr>MATERIEL ET METHODES</vt:lpstr>
      <vt:lpstr>Présentation PowerPoint</vt:lpstr>
      <vt:lpstr>MATERIEL ET METHODES</vt:lpstr>
      <vt:lpstr>MATERIEL ET METHODES</vt:lpstr>
      <vt:lpstr>MATERIEL ET METHODES</vt:lpstr>
      <vt:lpstr>RESULTATS</vt:lpstr>
      <vt:lpstr>RESULTATS</vt:lpstr>
      <vt:lpstr>RESULTATS</vt:lpstr>
      <vt:lpstr>RESULTATS</vt:lpstr>
      <vt:lpstr>Présentation PowerPoint</vt:lpstr>
      <vt:lpstr>DISCUSSION</vt:lpstr>
      <vt:lpstr>CONCLUSION</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Dao</dc:creator>
  <cp:lastModifiedBy>Pr OUEDRAOGO</cp:lastModifiedBy>
  <cp:revision>267</cp:revision>
  <dcterms:created xsi:type="dcterms:W3CDTF">2008-10-25T09:53:37Z</dcterms:created>
  <dcterms:modified xsi:type="dcterms:W3CDTF">2021-10-29T08:16:03Z</dcterms:modified>
</cp:coreProperties>
</file>